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256" r:id="rId2"/>
    <p:sldId id="286" r:id="rId3"/>
    <p:sldId id="287" r:id="rId4"/>
    <p:sldId id="288" r:id="rId5"/>
    <p:sldId id="289" r:id="rId6"/>
    <p:sldId id="291" r:id="rId7"/>
    <p:sldId id="290" r:id="rId8"/>
    <p:sldId id="297" r:id="rId9"/>
    <p:sldId id="300" r:id="rId10"/>
    <p:sldId id="301" r:id="rId11"/>
    <p:sldId id="302" r:id="rId12"/>
    <p:sldId id="303" r:id="rId13"/>
    <p:sldId id="352" r:id="rId14"/>
    <p:sldId id="338" r:id="rId15"/>
    <p:sldId id="343" r:id="rId16"/>
    <p:sldId id="296" r:id="rId17"/>
    <p:sldId id="257" r:id="rId18"/>
    <p:sldId id="263" r:id="rId19"/>
    <p:sldId id="258" r:id="rId20"/>
    <p:sldId id="283" r:id="rId21"/>
    <p:sldId id="305" r:id="rId22"/>
    <p:sldId id="306" r:id="rId23"/>
    <p:sldId id="307" r:id="rId24"/>
    <p:sldId id="308" r:id="rId25"/>
    <p:sldId id="311" r:id="rId26"/>
    <p:sldId id="312" r:id="rId27"/>
    <p:sldId id="310" r:id="rId28"/>
    <p:sldId id="346" r:id="rId29"/>
    <p:sldId id="347" r:id="rId30"/>
    <p:sldId id="348" r:id="rId31"/>
    <p:sldId id="349" r:id="rId32"/>
    <p:sldId id="315" r:id="rId33"/>
    <p:sldId id="353" r:id="rId34"/>
    <p:sldId id="316" r:id="rId35"/>
    <p:sldId id="317" r:id="rId36"/>
    <p:sldId id="318" r:id="rId37"/>
    <p:sldId id="319" r:id="rId38"/>
    <p:sldId id="314" r:id="rId39"/>
    <p:sldId id="320" r:id="rId40"/>
    <p:sldId id="344" r:id="rId41"/>
    <p:sldId id="345" r:id="rId42"/>
    <p:sldId id="350" r:id="rId43"/>
    <p:sldId id="321" r:id="rId44"/>
    <p:sldId id="324" r:id="rId45"/>
    <p:sldId id="322" r:id="rId46"/>
    <p:sldId id="325" r:id="rId47"/>
    <p:sldId id="326" r:id="rId48"/>
    <p:sldId id="327" r:id="rId49"/>
    <p:sldId id="351" r:id="rId50"/>
    <p:sldId id="342" r:id="rId51"/>
    <p:sldId id="330" r:id="rId52"/>
    <p:sldId id="331" r:id="rId53"/>
    <p:sldId id="337" r:id="rId54"/>
    <p:sldId id="332" r:id="rId55"/>
    <p:sldId id="334" r:id="rId56"/>
    <p:sldId id="335" r:id="rId57"/>
    <p:sldId id="341" r:id="rId58"/>
    <p:sldId id="340" r:id="rId59"/>
    <p:sldId id="339" r:id="rId60"/>
    <p:sldId id="329" r:id="rId61"/>
    <p:sldId id="328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099" autoAdjust="0"/>
  </p:normalViewPr>
  <p:slideViewPr>
    <p:cSldViewPr>
      <p:cViewPr varScale="1">
        <p:scale>
          <a:sx n="91" d="100"/>
          <a:sy n="91" d="100"/>
        </p:scale>
        <p:origin x="218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33.wmf"/><Relationship Id="rId7" Type="http://schemas.openxmlformats.org/officeDocument/2006/relationships/image" Target="../media/image35.wmf"/><Relationship Id="rId2" Type="http://schemas.openxmlformats.org/officeDocument/2006/relationships/image" Target="../media/image39.wmf"/><Relationship Id="rId1" Type="http://schemas.openxmlformats.org/officeDocument/2006/relationships/image" Target="../media/image31.wmf"/><Relationship Id="rId6" Type="http://schemas.openxmlformats.org/officeDocument/2006/relationships/image" Target="../media/image34.wmf"/><Relationship Id="rId11" Type="http://schemas.openxmlformats.org/officeDocument/2006/relationships/image" Target="../media/image38.wmf"/><Relationship Id="rId5" Type="http://schemas.openxmlformats.org/officeDocument/2006/relationships/image" Target="../media/image41.wmf"/><Relationship Id="rId10" Type="http://schemas.openxmlformats.org/officeDocument/2006/relationships/image" Target="../media/image37.wmf"/><Relationship Id="rId4" Type="http://schemas.openxmlformats.org/officeDocument/2006/relationships/image" Target="../media/image40.wmf"/><Relationship Id="rId9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980E9-3560-4170-B5E3-210188F2F5DA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9A891-FB23-4E06-A517-4F7BBE20E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1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62A0-A006-4919-B33D-806FF17134E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48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62A0-A006-4919-B33D-806FF17134E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09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62A0-A006-4919-B33D-806FF17134E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35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762A0-A006-4919-B33D-806FF17134E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67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407EFF-1BAF-4DFA-8BA2-C46DB9F5770C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387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DD47A3-BF3E-4180-BE3A-D62E0CFA4B2C}" type="slidenum">
              <a:rPr lang="en-US" altLang="en-US"/>
              <a:pPr eaLnBrk="1" hangingPunct="1"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6100"/>
            <a:ext cx="3660775" cy="2746375"/>
          </a:xfrm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6625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26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E6DE77-74DF-4CDE-9B15-5B9F80B7D424}" type="slidenum">
              <a:rPr lang="en-US" altLang="en-US"/>
              <a:pPr eaLnBrk="1" hangingPunct="1"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6100"/>
            <a:ext cx="3660775" cy="2746375"/>
          </a:xfrm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6625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784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2750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78756-07E1-43CF-8DBC-0DC492C0A1C5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D18C844-C786-4564-9D68-BD2D65C6F43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78756-07E1-43CF-8DBC-0DC492C0A1C5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C844-C786-4564-9D68-BD2D65C6F4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78756-07E1-43CF-8DBC-0DC492C0A1C5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C844-C786-4564-9D68-BD2D65C6F4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228600">
              <a:buFont typeface="Wingdings" panose="05000000000000000000" pitchFamily="2" charset="2"/>
              <a:buChar char="q"/>
              <a:defRPr/>
            </a:lvl1pPr>
            <a:lvl2pPr marL="640080" indent="-228600">
              <a:buFont typeface="Courier New" panose="02070309020205020404" pitchFamily="49" charset="0"/>
              <a:buChar char="o"/>
              <a:defRPr/>
            </a:lvl2pPr>
            <a:lvl3pPr marL="914400" indent="-228600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78756-07E1-43CF-8DBC-0DC492C0A1C5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C844-C786-4564-9D68-BD2D65C6F4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78756-07E1-43CF-8DBC-0DC492C0A1C5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C844-C786-4564-9D68-BD2D65C6F43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78756-07E1-43CF-8DBC-0DC492C0A1C5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C844-C786-4564-9D68-BD2D65C6F4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78756-07E1-43CF-8DBC-0DC492C0A1C5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C844-C786-4564-9D68-BD2D65C6F4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78756-07E1-43CF-8DBC-0DC492C0A1C5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C844-C786-4564-9D68-BD2D65C6F4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78756-07E1-43CF-8DBC-0DC492C0A1C5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C844-C786-4564-9D68-BD2D65C6F4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78756-07E1-43CF-8DBC-0DC492C0A1C5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C844-C786-4564-9D68-BD2D65C6F4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78756-07E1-43CF-8DBC-0DC492C0A1C5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C844-C786-4564-9D68-BD2D65C6F4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C578756-07E1-43CF-8DBC-0DC492C0A1C5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D18C844-C786-4564-9D68-BD2D65C6F4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5.wmf"/><Relationship Id="rId18" Type="http://schemas.openxmlformats.org/officeDocument/2006/relationships/oleObject" Target="../embeddings/oleObject8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4.wmf"/><Relationship Id="rId5" Type="http://schemas.openxmlformats.org/officeDocument/2006/relationships/image" Target="../media/image31.wmf"/><Relationship Id="rId15" Type="http://schemas.openxmlformats.org/officeDocument/2006/relationships/image" Target="../media/image36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38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3.wmf"/><Relationship Id="rId14" Type="http://schemas.openxmlformats.org/officeDocument/2006/relationships/oleObject" Target="../embeddings/oleObject6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41.wmf"/><Relationship Id="rId18" Type="http://schemas.openxmlformats.org/officeDocument/2006/relationships/oleObject" Target="../embeddings/oleObject16.bin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43.wmf"/><Relationship Id="rId7" Type="http://schemas.openxmlformats.org/officeDocument/2006/relationships/image" Target="../media/image39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35.wmf"/><Relationship Id="rId25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5.bin"/><Relationship Id="rId20" Type="http://schemas.openxmlformats.org/officeDocument/2006/relationships/oleObject" Target="../embeddings/oleObject17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40.wmf"/><Relationship Id="rId24" Type="http://schemas.openxmlformats.org/officeDocument/2006/relationships/oleObject" Target="../embeddings/oleObject19.bin"/><Relationship Id="rId5" Type="http://schemas.openxmlformats.org/officeDocument/2006/relationships/image" Target="../media/image31.wmf"/><Relationship Id="rId15" Type="http://schemas.openxmlformats.org/officeDocument/2006/relationships/image" Target="../media/image34.wmf"/><Relationship Id="rId23" Type="http://schemas.openxmlformats.org/officeDocument/2006/relationships/image" Target="../media/image37.wmf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42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33.wmf"/><Relationship Id="rId14" Type="http://schemas.openxmlformats.org/officeDocument/2006/relationships/oleObject" Target="../embeddings/oleObject14.bin"/><Relationship Id="rId22" Type="http://schemas.openxmlformats.org/officeDocument/2006/relationships/oleObject" Target="../embeddings/oleObject18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images.metroscenes.com/images/2012/chicago-illinois-july-2012/chicago_july_2012_metroscenes.com_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7942"/>
            <a:ext cx="4114800" cy="274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542153"/>
            <a:ext cx="6553200" cy="457200"/>
          </a:xfrm>
        </p:spPr>
        <p:txBody>
          <a:bodyPr>
            <a:noAutofit/>
          </a:bodyPr>
          <a:lstStyle/>
          <a:p>
            <a:r>
              <a:rPr lang="en-US" b="1" dirty="0" smtClean="0"/>
              <a:t>Prof. </a:t>
            </a:r>
            <a:r>
              <a:rPr lang="en-US" b="1" dirty="0" smtClean="0"/>
              <a:t>David </a:t>
            </a:r>
            <a:r>
              <a:rPr lang="en-US" b="1" dirty="0" smtClean="0"/>
              <a:t>Albouy </a:t>
            </a:r>
            <a:endParaRPr lang="en-US" b="1" dirty="0" smtClean="0"/>
          </a:p>
          <a:p>
            <a:r>
              <a:rPr lang="en-US" b="1" dirty="0" smtClean="0"/>
              <a:t>(</a:t>
            </a:r>
            <a:r>
              <a:rPr lang="en-US" b="1" dirty="0" smtClean="0"/>
              <a:t>University of Illinois &amp; NBER)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Quality of life &amp; Housing affordability</a:t>
            </a:r>
            <a:endParaRPr lang="en-US" sz="3200" b="1" dirty="0"/>
          </a:p>
        </p:txBody>
      </p:sp>
      <p:pic>
        <p:nvPicPr>
          <p:cNvPr id="12294" name="Picture 6" descr="https://assets.dnainfo.com/generated/chicago_photo/2014/02/city-hyde-park-fixed-rendering-1392220502916.jpg/lar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4" y="157942"/>
            <a:ext cx="4081146" cy="271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l7.alamy.com/zooms/a9f64d941712409f86b28d92ea8e0511/chicago-lake-street-bridge-and-an-elevated-l-train-over-the-chicago-fpx9mh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14" b="33014"/>
          <a:stretch/>
        </p:blipFill>
        <p:spPr bwMode="auto">
          <a:xfrm>
            <a:off x="1524000" y="5408814"/>
            <a:ext cx="6096000" cy="144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5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ropbox\Housing\Housing Inequality\maps\Detroit2014_hvalue_landscap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46720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63246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Detroit, 2012: Median Housing Value by Census Tract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8777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ropbox\Housing\Housing Inequality\maps\LosAngeles1970_hvalue_landscap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46720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63246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Los Angeles, </a:t>
            </a:r>
            <a:r>
              <a:rPr lang="en-US" b="1" dirty="0" smtClean="0"/>
              <a:t>1970: Median Housing Value by Census Tract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429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Dropbox\Housing\Housing Inequality\maps\LosAngeles2014_hvalue_landscap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46720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63246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Los Angeles, </a:t>
            </a:r>
            <a:r>
              <a:rPr lang="en-US" b="1" dirty="0" smtClean="0"/>
              <a:t>2012: Median Housing Value by Census Tract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5357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Overall trends in housing inequality (Albouy &amp; Zabek 2016=5)</a:t>
            </a:r>
            <a:endParaRPr lang="en-US" dirty="0"/>
          </a:p>
        </p:txBody>
      </p:sp>
      <p:pic>
        <p:nvPicPr>
          <p:cNvPr id="4" name="Picture 2" descr="C:\Users\albouy\Downloads\HousingInequality\FiguresAndTables\Fig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2" y="1648690"/>
            <a:ext cx="7162802" cy="520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4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905" y="152400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Gini Coefficients and Lorenz Curves: Some Long-Run </a:t>
            </a:r>
            <a:r>
              <a:rPr lang="en-US" sz="3200" dirty="0" smtClean="0"/>
              <a:t>Changes</a:t>
            </a:r>
            <a:endParaRPr lang="en-US" sz="3200" dirty="0"/>
          </a:p>
        </p:txBody>
      </p:sp>
      <p:pic>
        <p:nvPicPr>
          <p:cNvPr id="2051" name="Picture 3" descr="C:\Users\albouy\Downloads\HousingInequality\FiguresAndTables\Fig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447800"/>
            <a:ext cx="7753350" cy="563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92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Changes in housing inequality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3820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Inequality fell sharply during “great convergence”</a:t>
            </a:r>
          </a:p>
          <a:p>
            <a:pPr lvl="1"/>
            <a:r>
              <a:rPr lang="en-US" dirty="0" smtClean="0"/>
              <a:t>Both in housing prices and rents</a:t>
            </a:r>
          </a:p>
          <a:p>
            <a:pPr lvl="1"/>
            <a:r>
              <a:rPr lang="en-US" dirty="0" smtClean="0"/>
              <a:t>Increase in home-ownership reduced wealth inequality</a:t>
            </a:r>
          </a:p>
          <a:p>
            <a:r>
              <a:rPr lang="en-US" dirty="0" smtClean="0"/>
              <a:t>Inequality at its lowest in 1970</a:t>
            </a:r>
          </a:p>
          <a:p>
            <a:r>
              <a:rPr lang="en-US" dirty="0" smtClean="0"/>
              <a:t>Growth to 2010 driven more by housing prices than rents</a:t>
            </a:r>
          </a:p>
          <a:p>
            <a:pPr lvl="1"/>
            <a:r>
              <a:rPr lang="en-US" dirty="0" smtClean="0"/>
              <a:t>Upper end of housing distribution more “out of reach”</a:t>
            </a:r>
          </a:p>
          <a:p>
            <a:pPr lvl="1"/>
            <a:r>
              <a:rPr lang="en-US" dirty="0" smtClean="0"/>
              <a:t>Lower end may be propped up by housing programs</a:t>
            </a:r>
          </a:p>
          <a:p>
            <a:r>
              <a:rPr lang="en-US" dirty="0" smtClean="0"/>
              <a:t>Analysis suggests effects driven by location</a:t>
            </a:r>
          </a:p>
          <a:p>
            <a:pPr lvl="1"/>
            <a:r>
              <a:rPr lang="en-US" dirty="0" smtClean="0"/>
              <a:t>Dwelling characteristics explain nearly nothing</a:t>
            </a:r>
          </a:p>
          <a:p>
            <a:pPr lvl="1"/>
            <a:r>
              <a:rPr lang="en-US" dirty="0" smtClean="0"/>
              <a:t>Not about more unequal houses but unequal neighborhoods</a:t>
            </a:r>
          </a:p>
          <a:p>
            <a:pPr lvl="1"/>
            <a:r>
              <a:rPr lang="en-US" dirty="0" smtClean="0"/>
              <a:t>Are the rich paying more to be segregated?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29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“big sort” &amp; Tensions due to spatial equilibrium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Concern that there is growing divergence in locations</a:t>
            </a:r>
          </a:p>
          <a:p>
            <a:pPr lvl="1"/>
            <a:r>
              <a:rPr lang="en-US" dirty="0" smtClean="0"/>
              <a:t>Unskilled living far from skilled</a:t>
            </a:r>
          </a:p>
          <a:p>
            <a:pPr lvl="1"/>
            <a:r>
              <a:rPr lang="en-US" dirty="0" smtClean="0"/>
              <a:t>Holds particularly for natives (unskilled immigrants filling role for skilled natives in cities?)</a:t>
            </a:r>
          </a:p>
          <a:p>
            <a:endParaRPr lang="en-US" dirty="0"/>
          </a:p>
          <a:p>
            <a:r>
              <a:rPr lang="en-US" dirty="0" smtClean="0"/>
              <a:t>Is the solution to housing affordability not to move people from New York to Detroit?</a:t>
            </a:r>
          </a:p>
          <a:p>
            <a:pPr lvl="1"/>
            <a:r>
              <a:rPr lang="en-US" dirty="0" smtClean="0"/>
              <a:t>Does not offer the same quality of life and opportunity</a:t>
            </a:r>
          </a:p>
          <a:p>
            <a:pPr lvl="1"/>
            <a:r>
              <a:rPr lang="en-US" dirty="0" smtClean="0"/>
              <a:t>Do the poor not care about amenities (are they a luxury?)</a:t>
            </a:r>
          </a:p>
          <a:p>
            <a:pPr lvl="1"/>
            <a:endParaRPr lang="en-US" dirty="0"/>
          </a:p>
          <a:p>
            <a:r>
              <a:rPr lang="en-US" dirty="0" smtClean="0"/>
              <a:t>People are free to live where they want</a:t>
            </a:r>
          </a:p>
          <a:p>
            <a:pPr lvl="1"/>
            <a:r>
              <a:rPr lang="en-US" dirty="0" smtClean="0"/>
              <a:t>Market values reflect the desirability of the location</a:t>
            </a:r>
          </a:p>
          <a:p>
            <a:pPr lvl="1"/>
            <a:endParaRPr lang="en-US" dirty="0"/>
          </a:p>
          <a:p>
            <a:r>
              <a:rPr lang="en-US" dirty="0" smtClean="0"/>
              <a:t>Changes in neighborhoods are creating tensions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1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Urban Revival &amp; “Gentrification”:</a:t>
            </a:r>
            <a:br>
              <a:rPr lang="en-US" dirty="0" smtClean="0"/>
            </a:br>
            <a:r>
              <a:rPr lang="en-US" dirty="0" smtClean="0"/>
              <a:t>A timely &amp; controversial topic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5824" y="4495800"/>
            <a:ext cx="3505200" cy="179606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gen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34308"/>
            <a:ext cx="3892411" cy="476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9104" r="46000" b="32228"/>
          <a:stretch/>
        </p:blipFill>
        <p:spPr bwMode="auto">
          <a:xfrm>
            <a:off x="114567" y="2685100"/>
            <a:ext cx="4758170" cy="400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http://dcdevtzxo4bb0.cloudfront.net/assets/dist/images/logo.png;v=716efc179fc249528372fef5449185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07" y="1848643"/>
            <a:ext cx="1676399" cy="83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70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“Gentrification </a:t>
            </a:r>
            <a:r>
              <a:rPr lang="en-US" dirty="0" smtClean="0"/>
              <a:t>maps” Suggest a </a:t>
            </a:r>
            <a:r>
              <a:rPr lang="en-US" dirty="0" smtClean="0"/>
              <a:t>long </a:t>
            </a:r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 smtClean="0"/>
              <a:t>From Governing.com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2286000"/>
            <a:ext cx="838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To be eligible to gentrify, </a:t>
            </a:r>
            <a:r>
              <a:rPr lang="en-US" dirty="0"/>
              <a:t>a tract's 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sng" dirty="0" smtClean="0"/>
              <a:t>median </a:t>
            </a:r>
            <a:r>
              <a:rPr lang="en-US" u="sng" dirty="0"/>
              <a:t>household income</a:t>
            </a:r>
            <a:r>
              <a:rPr lang="en-US" dirty="0"/>
              <a:t> and 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sng" dirty="0" smtClean="0"/>
              <a:t>median </a:t>
            </a:r>
            <a:r>
              <a:rPr lang="en-US" u="sng" dirty="0"/>
              <a:t>home value</a:t>
            </a:r>
            <a:endParaRPr lang="en-US" u="sng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within </a:t>
            </a:r>
            <a:r>
              <a:rPr lang="en-US" dirty="0"/>
              <a:t>the </a:t>
            </a:r>
            <a:r>
              <a:rPr lang="en-US" i="1" dirty="0"/>
              <a:t>bottom 40th percentile </a:t>
            </a:r>
            <a:r>
              <a:rPr lang="en-US" dirty="0"/>
              <a:t>of all tracts </a:t>
            </a:r>
            <a:endParaRPr lang="en-US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i="1" dirty="0" smtClean="0"/>
              <a:t>within </a:t>
            </a:r>
            <a:r>
              <a:rPr lang="en-US" i="1" dirty="0"/>
              <a:t>a metro </a:t>
            </a:r>
            <a:r>
              <a:rPr lang="en-US" dirty="0"/>
              <a:t>area at the beginning of the decade. </a:t>
            </a:r>
            <a:endParaRPr lang="en-US" dirty="0" smtClean="0"/>
          </a:p>
          <a:p>
            <a:pPr lvl="1"/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/>
              <a:t>Considered </a:t>
            </a:r>
            <a:r>
              <a:rPr lang="en-US" b="1" dirty="0"/>
              <a:t>to have gentrified</a:t>
            </a:r>
            <a:r>
              <a:rPr lang="en-US" dirty="0"/>
              <a:t> recorded </a:t>
            </a:r>
            <a:endParaRPr lang="en-US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increases in the top third percentile for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sng" dirty="0" smtClean="0"/>
              <a:t>median </a:t>
            </a:r>
            <a:r>
              <a:rPr lang="en-US" u="sng" dirty="0"/>
              <a:t>home values</a:t>
            </a:r>
            <a:r>
              <a:rPr lang="en-US" dirty="0"/>
              <a:t> and 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sng" dirty="0" smtClean="0"/>
              <a:t>percentage</a:t>
            </a:r>
            <a:r>
              <a:rPr lang="en-US" dirty="0" smtClean="0"/>
              <a:t> </a:t>
            </a:r>
            <a:r>
              <a:rPr lang="en-US" dirty="0"/>
              <a:t>of adults with </a:t>
            </a:r>
            <a:r>
              <a:rPr lang="en-US" u="sng" dirty="0"/>
              <a:t>bachelors’</a:t>
            </a:r>
            <a:r>
              <a:rPr lang="en-US" dirty="0"/>
              <a:t> </a:t>
            </a:r>
            <a:r>
              <a:rPr lang="en-US" dirty="0" smtClean="0"/>
              <a:t>degrees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410374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t="29582" r="31495" b="13040"/>
          <a:stretch/>
        </p:blipFill>
        <p:spPr bwMode="auto">
          <a:xfrm>
            <a:off x="-76200" y="42760"/>
            <a:ext cx="6172200" cy="32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4" t="32278" r="32202" b="9850"/>
          <a:stretch/>
        </p:blipFill>
        <p:spPr bwMode="auto">
          <a:xfrm>
            <a:off x="2768130" y="3352800"/>
            <a:ext cx="6375870" cy="350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4600" y="1169518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NYC: Lower Manhattan &amp; Brooklyn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044625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/>
              <a:t>2000-2010</a:t>
            </a:r>
            <a:endParaRPr lang="en-US" sz="32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1524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/>
              <a:t>1990-2000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262571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Inequality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534400" cy="4876800"/>
          </a:xfrm>
        </p:spPr>
        <p:txBody>
          <a:bodyPr/>
          <a:lstStyle/>
          <a:p>
            <a:r>
              <a:rPr lang="en-US" dirty="0" smtClean="0"/>
              <a:t>Inequality in well-being depends on many dimensions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Labor income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Non-labor income and wealth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Leisure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Prices (Costs-of-Living)</a:t>
            </a:r>
          </a:p>
          <a:p>
            <a:pPr lvl="1"/>
            <a:r>
              <a:rPr lang="en-US" dirty="0" smtClean="0"/>
              <a:t>Non-traded goods vary tremendously (Balassa-Samuelson)</a:t>
            </a:r>
          </a:p>
          <a:p>
            <a:pPr lvl="1"/>
            <a:r>
              <a:rPr lang="en-US" dirty="0" smtClean="0"/>
              <a:t>Housing rent perhaps the most important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Non-market goods/Household amenities</a:t>
            </a:r>
          </a:p>
          <a:p>
            <a:pPr lvl="1"/>
            <a:r>
              <a:rPr lang="en-US" dirty="0" smtClean="0"/>
              <a:t>Safety, cleanliness, climate, opportunities (schools), neighbors</a:t>
            </a:r>
          </a:p>
          <a:p>
            <a:pPr lvl="1"/>
            <a:r>
              <a:rPr lang="en-US" dirty="0" smtClean="0"/>
              <a:t>Often refer to the bundle of amenities as “Quality of Life”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83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are the most unaffordable places?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4582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Start with a general measure</a:t>
            </a:r>
            <a:endParaRPr lang="en-US" dirty="0" smtClean="0"/>
          </a:p>
          <a:p>
            <a:pPr lvl="1"/>
            <a:r>
              <a:rPr lang="en-US" dirty="0" smtClean="0"/>
              <a:t>Based on local wages and prices</a:t>
            </a:r>
            <a:endParaRPr lang="en-US" dirty="0"/>
          </a:p>
          <a:p>
            <a:pPr lvl="1"/>
            <a:r>
              <a:rPr lang="en-US" dirty="0" smtClean="0"/>
              <a:t>Abstract from actual characteristics of people and dwellings</a:t>
            </a:r>
          </a:p>
          <a:p>
            <a:pPr lvl="2"/>
            <a:r>
              <a:rPr lang="en-US" dirty="0" smtClean="0"/>
              <a:t>E.g. with high potential earnings or small housing units</a:t>
            </a:r>
          </a:p>
          <a:p>
            <a:r>
              <a:rPr lang="en-US" dirty="0" smtClean="0"/>
              <a:t>Costs-of-Living relative to wage levels</a:t>
            </a:r>
          </a:p>
          <a:p>
            <a:pPr lvl="1"/>
            <a:r>
              <a:rPr lang="en-US" dirty="0" smtClean="0"/>
              <a:t>Weight costs by expenditures</a:t>
            </a:r>
          </a:p>
          <a:p>
            <a:pPr lvl="2"/>
            <a:r>
              <a:rPr lang="en-US" dirty="0" smtClean="0"/>
              <a:t>Focus on housing rents</a:t>
            </a:r>
          </a:p>
          <a:p>
            <a:pPr lvl="2"/>
            <a:r>
              <a:rPr lang="en-US" dirty="0" smtClean="0"/>
              <a:t>Add additional factor to account for non-housing costs</a:t>
            </a:r>
          </a:p>
          <a:p>
            <a:pPr lvl="3"/>
            <a:r>
              <a:rPr lang="en-US" dirty="0" smtClean="0"/>
              <a:t>Missing data problems: may use rents to approximate latter.</a:t>
            </a:r>
            <a:endParaRPr lang="en-US" dirty="0" smtClean="0"/>
          </a:p>
          <a:p>
            <a:pPr lvl="1"/>
            <a:r>
              <a:rPr lang="en-US" dirty="0" smtClean="0"/>
              <a:t>Weight wages by income share and net-of-tax rate</a:t>
            </a:r>
          </a:p>
          <a:p>
            <a:pPr lvl="2"/>
            <a:r>
              <a:rPr lang="en-US" dirty="0" smtClean="0"/>
              <a:t>Significant portion of income from non-wage sources</a:t>
            </a:r>
          </a:p>
          <a:p>
            <a:pPr lvl="2"/>
            <a:r>
              <a:rPr lang="en-US" dirty="0" smtClean="0"/>
              <a:t>Net wage differences softened by marginal tax rates (and transfers)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935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61B0870-CBC1-409F-97CD-BD5CD255CB42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274638"/>
            <a:ext cx="8858250" cy="1143000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cs typeface="Arial" panose="020B0604020202020204" pitchFamily="34" charset="0"/>
              </a:rPr>
              <a:t>Wage and Housing-Cost </a:t>
            </a:r>
            <a:r>
              <a:rPr lang="en-US" altLang="en-US" sz="2800" dirty="0" smtClean="0">
                <a:cs typeface="Arial" panose="020B0604020202020204" pitchFamily="34" charset="0"/>
              </a:rPr>
              <a:t>Differentials</a:t>
            </a:r>
            <a:endParaRPr lang="en-US" altLang="en-US" sz="2800" dirty="0" smtClean="0"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26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87338" y="1741488"/>
                <a:ext cx="8856662" cy="5040312"/>
              </a:xfrm>
            </p:spPr>
            <p:txBody>
              <a:bodyPr>
                <a:normAutofit fontScale="92500" lnSpcReduction="10000"/>
              </a:bodyPr>
              <a:lstStyle/>
              <a:p>
                <a:pPr eaLnBrk="1" hangingPunct="1">
                  <a:buFontTx/>
                  <a:buNone/>
                  <a:defRPr/>
                </a:pPr>
                <a:r>
                  <a:rPr lang="en-US" sz="2400" dirty="0" smtClean="0">
                    <a:latin typeface="+mj-lt"/>
                    <a:cs typeface="Arial" charset="0"/>
                  </a:rPr>
                  <a:t>Calculated in wage and price regressions from 5% Census IPUMS using MSA/CMSA dummies (or counties).</a:t>
                </a:r>
              </a:p>
              <a:p>
                <a:pPr>
                  <a:buNone/>
                  <a:defRPr/>
                </a:pPr>
                <a:r>
                  <a:rPr lang="en-US" sz="2400" dirty="0" smtClean="0">
                    <a:latin typeface="+mj-lt"/>
                    <a:cs typeface="Arial" charset="0"/>
                  </a:rPr>
                  <a:t>Wage differential from equation</a:t>
                </a:r>
              </a:p>
              <a:p>
                <a:pPr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i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𝑖𝑗</m:t>
                              </m:r>
                            </m:sup>
                          </m:sSup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𝑤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𝑖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𝑤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𝑤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  <m:t>𝑤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p>
                      </m:sSub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⇒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  <m:t>𝑤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  <m:t>𝑖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cs typeface="Arial" charset="0"/>
                        </a:rPr>
                        <m:t>="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Arial" charset="0"/>
                        </a:rPr>
                        <m:t>"</m:t>
                      </m:r>
                    </m:oMath>
                  </m:oMathPara>
                </a14:m>
                <a:endParaRPr lang="en-US" sz="2400" dirty="0" smtClean="0">
                  <a:latin typeface="+mj-lt"/>
                  <a:cs typeface="Arial" charset="0"/>
                </a:endParaRPr>
              </a:p>
              <a:p>
                <a:pPr lvl="1" eaLnBrk="1" hangingPunct="1">
                  <a:buFont typeface="Wingdings" pitchFamily="2" charset="2"/>
                  <a:buChar char="§"/>
                  <a:defRPr/>
                </a:pPr>
                <a:r>
                  <a:rPr lang="en-US" sz="2000" dirty="0" smtClean="0">
                    <a:latin typeface="+mj-lt"/>
                    <a:cs typeface="Arial" charset="0"/>
                  </a:rPr>
                  <a:t>Sample: full-time workers (male &amp; female) 25 to 55</a:t>
                </a:r>
              </a:p>
              <a:p>
                <a:pPr lvl="1" eaLnBrk="1" hangingPunct="1">
                  <a:buFont typeface="Wingdings" pitchFamily="2" charset="2"/>
                  <a:buChar char="§"/>
                  <a:defRPr/>
                </a:pPr>
                <a:r>
                  <a:rPr lang="en-US" sz="2000" dirty="0" smtClean="0">
                    <a:latin typeface="+mj-lt"/>
                    <a:cs typeface="Arial" charset="0"/>
                  </a:rPr>
                  <a:t>Controls: education, experience, industry, occupation, race, immigrant, language ability, etc. interacted with gender</a:t>
                </a:r>
              </a:p>
              <a:p>
                <a:pPr lvl="1" eaLnBrk="1" hangingPunct="1">
                  <a:buFont typeface="Wingdings" pitchFamily="2" charset="2"/>
                  <a:buChar char="§"/>
                  <a:defRPr/>
                </a:pPr>
                <a:r>
                  <a:rPr lang="en-US" sz="2000" dirty="0" smtClean="0">
                    <a:latin typeface="+mj-lt"/>
                    <a:cs typeface="Arial" charset="0"/>
                  </a:rPr>
                  <a:t>Identification: higher ability workers not sorting into certain areas</a:t>
                </a:r>
              </a:p>
              <a:p>
                <a:pPr>
                  <a:buNone/>
                  <a:defRPr/>
                </a:pPr>
                <a:r>
                  <a:rPr lang="en-US" sz="2400" dirty="0" smtClean="0">
                    <a:latin typeface="+mj-lt"/>
                    <a:cs typeface="Arial" charset="0"/>
                  </a:rPr>
                  <a:t>Housing-cost (rent or imputed-rent) </a:t>
                </a:r>
                <a:r>
                  <a:rPr lang="en-US" sz="2400" dirty="0" smtClean="0">
                    <a:latin typeface="+mj-lt"/>
                    <a:cs typeface="Arial" charset="0"/>
                  </a:rPr>
                  <a:t>differential</a:t>
                </a:r>
                <a:endParaRPr lang="en-US" i="1" dirty="0" smtClean="0">
                  <a:latin typeface="Cambria Math" panose="02040503050406030204" pitchFamily="18" charset="0"/>
                  <a:cs typeface="Arial" charset="0"/>
                </a:endParaRPr>
              </a:p>
              <a:p>
                <a:pPr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cs typeface="Arial" charset="0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𝑖𝑗</m:t>
                              </m:r>
                            </m:sup>
                          </m:sSup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𝑝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  <m:t>𝑖</m:t>
                          </m:r>
                        </m:sup>
                      </m:sSub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𝑝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cs typeface="Arial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𝑝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  <a:cs typeface="Arial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𝑝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⇒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  <m:t>𝑤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  <m:t>𝑖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Arial" charset="0"/>
                        </a:rPr>
                        <m:t>"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cs typeface="Arial" charset="0"/>
                        </a:rPr>
                        <m:t>"</m:t>
                      </m:r>
                    </m:oMath>
                  </m:oMathPara>
                </a14:m>
                <a:endParaRPr lang="en-US" sz="2400" dirty="0" smtClean="0">
                  <a:latin typeface="+mj-lt"/>
                  <a:cs typeface="Arial" charset="0"/>
                </a:endParaRPr>
              </a:p>
              <a:p>
                <a:pPr lvl="1" eaLnBrk="1" hangingPunct="1">
                  <a:buFont typeface="Wingdings" pitchFamily="2" charset="2"/>
                  <a:buChar char="§"/>
                  <a:defRPr/>
                </a:pPr>
                <a:r>
                  <a:rPr lang="en-US" sz="2000" dirty="0" smtClean="0">
                    <a:latin typeface="+mj-lt"/>
                    <a:cs typeface="Arial" charset="0"/>
                  </a:rPr>
                  <a:t>Sample: moved within last 10 years</a:t>
                </a:r>
              </a:p>
              <a:p>
                <a:pPr lvl="1" eaLnBrk="1" hangingPunct="1">
                  <a:buFont typeface="Wingdings" pitchFamily="2" charset="2"/>
                  <a:buChar char="§"/>
                  <a:defRPr/>
                </a:pPr>
                <a:r>
                  <a:rPr lang="en-US" sz="2000" dirty="0" smtClean="0">
                    <a:latin typeface="+mj-lt"/>
                    <a:cs typeface="Arial" charset="0"/>
                  </a:rPr>
                  <a:t>Controls: Type and age of building, size, rooms, acreage, kitchen, etc. interacted with tenure.</a:t>
                </a:r>
              </a:p>
              <a:p>
                <a:pPr lvl="1" eaLnBrk="1" hangingPunct="1">
                  <a:buFont typeface="Wingdings" pitchFamily="2" charset="2"/>
                  <a:buChar char="§"/>
                  <a:defRPr/>
                </a:pPr>
                <a:r>
                  <a:rPr lang="en-US" sz="2000" dirty="0" smtClean="0">
                    <a:latin typeface="+mj-lt"/>
                    <a:cs typeface="Arial" charset="0"/>
                  </a:rPr>
                  <a:t>Identification: similar housing quality across areas</a:t>
                </a:r>
              </a:p>
            </p:txBody>
          </p:sp>
        </mc:Choice>
        <mc:Fallback>
          <p:sp>
            <p:nvSpPr>
              <p:cNvPr id="512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87338" y="1741488"/>
                <a:ext cx="8856662" cy="5040312"/>
              </a:xfrm>
              <a:blipFill>
                <a:blip r:embed="rId3"/>
                <a:stretch>
                  <a:fillRect t="-1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985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A176067-D927-4A7B-8F72-8C28C573C580}" type="slidenum"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74613"/>
            <a:ext cx="8850313" cy="702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0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Unaffordability measure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52600"/>
                <a:ext cx="8382000" cy="4800600"/>
              </a:xfrm>
            </p:spPr>
            <p:txBody>
              <a:bodyPr>
                <a:normAutofit lnSpcReduction="10000"/>
              </a:bodyPr>
              <a:lstStyle/>
              <a:p>
                <a:pPr marL="11430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 smtClean="0"/>
                  <a:t> Effective expenditure share for housing = 0.22</a:t>
                </a:r>
              </a:p>
              <a:p>
                <a:pPr marL="11430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Effective expenditure share for </a:t>
                </a:r>
                <a:r>
                  <a:rPr lang="en-US" dirty="0" smtClean="0"/>
                  <a:t>non-housing </a:t>
                </a:r>
                <a:endParaRPr lang="en-US" dirty="0"/>
              </a:p>
              <a:p>
                <a:pPr marL="11430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Average income share of wages = 3/4</a:t>
                </a:r>
                <a:endParaRPr lang="en-US" dirty="0"/>
              </a:p>
              <a:p>
                <a:pPr marL="11430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Avg. marginal net-of-tax rate = 2/3</a:t>
                </a:r>
                <a:endParaRPr lang="en-US" dirty="0"/>
              </a:p>
              <a:p>
                <a:pPr marL="114300" indent="0">
                  <a:buNone/>
                </a:pPr>
                <a:endParaRPr lang="en-US" dirty="0" smtClean="0"/>
              </a:p>
              <a:p>
                <a:pPr marL="114300" indent="0">
                  <a:buNone/>
                </a:pPr>
                <a:r>
                  <a:rPr lang="en-US" dirty="0" smtClean="0"/>
                  <a:t>Use log-linearization around national average</a:t>
                </a:r>
                <a:endParaRPr lang="en-US" i="1" dirty="0" smtClean="0">
                  <a:latin typeface="Cambria Math" panose="02040503050406030204" pitchFamily="18" charset="0"/>
                  <a:cs typeface="Arial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Arial" charset="0"/>
                        </a:rPr>
                        <m:t>𝑑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p>
                          </m:sSup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Arial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  <m:t>𝑝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Arial" charset="0"/>
                        </a:rPr>
                        <m:t>/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US" dirty="0" smtClean="0"/>
              </a:p>
              <a:p>
                <a:pPr marL="114300" indent="0">
                  <a:buNone/>
                </a:pPr>
                <a:endParaRPr lang="en-US" dirty="0" smtClean="0"/>
              </a:p>
              <a:p>
                <a:pPr marL="114300" indent="0">
                  <a:buNone/>
                </a:pPr>
                <a:r>
                  <a:rPr lang="en-US" dirty="0" smtClean="0"/>
                  <a:t>Unaffordability 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Arial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𝑐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Arial" charset="0"/>
                      </a:rPr>
                      <m:t>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𝑤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p>
                    </m:sSup>
                  </m:oMath>
                </a14:m>
                <a:endParaRPr lang="en-US" i="1" dirty="0" smtClean="0">
                  <a:latin typeface="Cambria Math" panose="02040503050406030204" pitchFamily="18" charset="0"/>
                  <a:cs typeface="Arial" charset="0"/>
                </a:endParaRPr>
              </a:p>
              <a:p>
                <a:pPr marL="114300" indent="0">
                  <a:buNone/>
                </a:pPr>
                <a:r>
                  <a:rPr lang="en-US" dirty="0" smtClean="0"/>
                  <a:t>Approximately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𝑐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0.11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p>
                    </m:sSup>
                  </m:oMath>
                </a14:m>
                <a:endParaRPr lang="en-US" i="1" dirty="0" smtClean="0">
                  <a:latin typeface="Cambria Math" panose="02040503050406030204" pitchFamily="18" charset="0"/>
                  <a:cs typeface="Arial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Arial" charset="0"/>
                        </a:rPr>
                        <m:t>=0.33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cs typeface="Arial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Arial" charset="0"/>
                        </a:rPr>
                        <m:t>0.50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en-US" b="0" dirty="0" smtClean="0">
                  <a:cs typeface="Arial" charset="0"/>
                </a:endParaRPr>
              </a:p>
              <a:p>
                <a:pPr marL="11430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52600"/>
                <a:ext cx="8382000" cy="4800600"/>
              </a:xfrm>
              <a:blipFill>
                <a:blip r:embed="rId2"/>
                <a:stretch>
                  <a:fillRect t="-1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429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-80963"/>
            <a:ext cx="8851900" cy="702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96708" y="35814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High </a:t>
            </a:r>
            <a:r>
              <a:rPr lang="en-US" dirty="0" smtClean="0">
                <a:solidFill>
                  <a:srgbClr val="FF0000"/>
                </a:solidFill>
              </a:rPr>
              <a:t>affordability/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Market consumption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12954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Low </a:t>
            </a:r>
            <a:r>
              <a:rPr lang="en-US" dirty="0" smtClean="0">
                <a:solidFill>
                  <a:srgbClr val="00B050"/>
                </a:solidFill>
              </a:rPr>
              <a:t>affordability /market consumption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2200" y="62484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Albouy (2008)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49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2" descr="http://www.wallcoo.net/human/city/wallpapers/1024x768/1Waikiki_Beach_Honolulu_Oahu_Hawa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36525"/>
            <a:ext cx="9753601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8C2690D-6C3C-4636-8F29-5D4E759E4EE9}" type="slidenum"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14313" y="260350"/>
            <a:ext cx="8678862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b="1" i="1" kern="0" cap="small" dirty="0" smtClean="0">
                <a:latin typeface="+mj-lt"/>
                <a:ea typeface="+mj-ea"/>
                <a:cs typeface="+mj-cs"/>
              </a:rPr>
              <a:t>The most unaffordable city is</a:t>
            </a:r>
            <a:endParaRPr lang="en-US" sz="4400" b="1" i="1" kern="0" cap="small" dirty="0"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7450" y="3933825"/>
            <a:ext cx="6953250" cy="1446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8800" b="1" i="1" kern="0" cap="small" dirty="0">
                <a:solidFill>
                  <a:srgbClr val="FFFFFF"/>
                </a:solidFill>
                <a:latin typeface="Times New Roman"/>
                <a:cs typeface="Times New Roman"/>
              </a:rPr>
              <a:t>HONOLULU!</a:t>
            </a:r>
          </a:p>
        </p:txBody>
      </p:sp>
    </p:spTree>
    <p:extLst>
      <p:ext uri="{BB962C8B-B14F-4D97-AF65-F5344CB8AC3E}">
        <p14:creationId xmlns:p14="http://schemas.microsoft.com/office/powerpoint/2010/main" val="312077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most affordable areas? </a:t>
            </a:r>
            <a:br>
              <a:rPr lang="en-US" dirty="0" smtClean="0"/>
            </a:br>
            <a:r>
              <a:rPr lang="en-US" dirty="0" smtClean="0"/>
              <a:t>Often rural or small cities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000" t="16666" r="21250" b="15185"/>
          <a:stretch/>
        </p:blipFill>
        <p:spPr>
          <a:xfrm>
            <a:off x="289264" y="1600200"/>
            <a:ext cx="8534400" cy="513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7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Mobility generates a “paradox” of affordability &amp; quality of life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We see many people living in unaffordable places</a:t>
                </a:r>
              </a:p>
              <a:p>
                <a:pPr lvl="1"/>
                <a:r>
                  <a:rPr lang="en-US" dirty="0" smtClean="0"/>
                  <a:t>Why don’t they leave? </a:t>
                </a:r>
              </a:p>
              <a:p>
                <a:pPr lvl="1"/>
                <a:r>
                  <a:rPr lang="en-US" dirty="0" smtClean="0"/>
                  <a:t>Residents in Honolulu constrained and uninformed?</a:t>
                </a:r>
              </a:p>
              <a:p>
                <a:r>
                  <a:rPr lang="en-US" dirty="0" smtClean="0"/>
                  <a:t>People move to places that make them better off</a:t>
                </a:r>
              </a:p>
              <a:p>
                <a:r>
                  <a:rPr lang="en-US" dirty="0" smtClean="0"/>
                  <a:t>Local prices reflect willingness-to-pay for amenities:</a:t>
                </a:r>
              </a:p>
              <a:p>
                <a:r>
                  <a:rPr lang="en-US" dirty="0" smtClean="0"/>
                  <a:t>Assume people are 1) mobile &amp; 2) identical</a:t>
                </a:r>
              </a:p>
              <a:p>
                <a:pPr lvl="1"/>
                <a:r>
                  <a:rPr lang="en-US" dirty="0" smtClean="0"/>
                  <a:t>Utility should be the same everywhere</a:t>
                </a:r>
              </a:p>
              <a:p>
                <a:pPr marL="41148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constant</m:t>
                      </m:r>
                    </m:oMath>
                  </m:oMathPara>
                </a14:m>
                <a:endParaRPr lang="en-US" dirty="0" smtClean="0"/>
              </a:p>
              <a:p>
                <a:pPr lvl="1"/>
                <a:r>
                  <a:rPr lang="en-US" dirty="0" smtClean="0"/>
                  <a:t>Unaffordability measure is in fact a quality of life measure!</a:t>
                </a:r>
                <a:endParaRPr lang="en-US" dirty="0"/>
              </a:p>
              <a:p>
                <a:pPr marL="411480" lvl="1" indent="0" algn="ctr">
                  <a:buNone/>
                </a:pPr>
                <a:r>
                  <a:rPr lang="en-US" dirty="0" smtClean="0"/>
                  <a:t>Unaffordability </a:t>
                </a:r>
                <a:r>
                  <a:rPr lang="en-US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Arial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𝑐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cs typeface="Arial" charset="0"/>
                      </a:rPr>
                      <m:t>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𝑤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Arial" charset="0"/>
                      </a:rPr>
                      <m:t>=</m:t>
                    </m:r>
                  </m:oMath>
                </a14:m>
                <a:r>
                  <a:rPr lang="en-US" dirty="0" smtClean="0">
                    <a:latin typeface="Cambria Math" panose="02040503050406030204" pitchFamily="18" charset="0"/>
                    <a:cs typeface="Arial" charset="0"/>
                  </a:rPr>
                  <a:t> Quality of Life</a:t>
                </a:r>
                <a:endParaRPr lang="en-US" i="1" dirty="0">
                  <a:latin typeface="Cambria Math" panose="02040503050406030204" pitchFamily="18" charset="0"/>
                  <a:cs typeface="Arial" charset="0"/>
                </a:endParaRP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766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Line 2"/>
          <p:cNvSpPr>
            <a:spLocks noChangeShapeType="1"/>
          </p:cNvSpPr>
          <p:nvPr/>
        </p:nvSpPr>
        <p:spPr bwMode="auto">
          <a:xfrm flipV="1">
            <a:off x="1446213" y="1317625"/>
            <a:ext cx="0" cy="4895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117763" name="Line 3"/>
          <p:cNvSpPr>
            <a:spLocks noChangeShapeType="1"/>
          </p:cNvSpPr>
          <p:nvPr/>
        </p:nvSpPr>
        <p:spPr bwMode="auto">
          <a:xfrm>
            <a:off x="1446213" y="6213475"/>
            <a:ext cx="6118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117764" name="Arc 4"/>
          <p:cNvSpPr>
            <a:spLocks/>
          </p:cNvSpPr>
          <p:nvPr/>
        </p:nvSpPr>
        <p:spPr bwMode="auto">
          <a:xfrm flipH="1" flipV="1">
            <a:off x="3124200" y="990600"/>
            <a:ext cx="4321175" cy="458628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1040" name="Line 7"/>
          <p:cNvSpPr>
            <a:spLocks noChangeShapeType="1"/>
          </p:cNvSpPr>
          <p:nvPr/>
        </p:nvSpPr>
        <p:spPr bwMode="auto">
          <a:xfrm>
            <a:off x="1446213" y="5181600"/>
            <a:ext cx="6402387" cy="0"/>
          </a:xfrm>
          <a:prstGeom prst="line">
            <a:avLst/>
          </a:prstGeom>
          <a:noFill/>
          <a:ln w="9525" cap="rnd">
            <a:solidFill>
              <a:schemeClr val="tx1">
                <a:lumMod val="95000"/>
                <a:lumOff val="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44" name="Line 14"/>
          <p:cNvSpPr>
            <a:spLocks noChangeShapeType="1"/>
          </p:cNvSpPr>
          <p:nvPr/>
        </p:nvSpPr>
        <p:spPr bwMode="auto">
          <a:xfrm>
            <a:off x="5715000" y="998538"/>
            <a:ext cx="0" cy="5173662"/>
          </a:xfrm>
          <a:prstGeom prst="line">
            <a:avLst/>
          </a:prstGeom>
          <a:noFill/>
          <a:ln w="9525" cap="rnd">
            <a:solidFill>
              <a:schemeClr val="tx1">
                <a:lumMod val="95000"/>
                <a:lumOff val="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graphicFrame>
        <p:nvGraphicFramePr>
          <p:cNvPr id="117767" name="Object 30"/>
          <p:cNvGraphicFramePr>
            <a:graphicFrameLocks noChangeAspect="1"/>
          </p:cNvGraphicFramePr>
          <p:nvPr/>
        </p:nvGraphicFramePr>
        <p:xfrm>
          <a:off x="6202363" y="4941888"/>
          <a:ext cx="122237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2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117767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2363" y="4941888"/>
                        <a:ext cx="122237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68" name="Object 47"/>
          <p:cNvGraphicFramePr>
            <a:graphicFrameLocks noChangeAspect="1"/>
          </p:cNvGraphicFramePr>
          <p:nvPr/>
        </p:nvGraphicFramePr>
        <p:xfrm>
          <a:off x="4516438" y="6248400"/>
          <a:ext cx="284162" cy="26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3" name="Equation" r:id="rId6" imgW="241195" imgH="241195" progId="Equation.DSMT4">
                  <p:embed/>
                </p:oleObj>
              </mc:Choice>
              <mc:Fallback>
                <p:oleObj name="Equation" r:id="rId6" imgW="241195" imgH="241195" progId="Equation.DSMT4">
                  <p:embed/>
                  <p:pic>
                    <p:nvPicPr>
                      <p:cNvPr id="117768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6438" y="6248400"/>
                        <a:ext cx="284162" cy="268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69" name="Object 50"/>
          <p:cNvGraphicFramePr>
            <a:graphicFrameLocks noChangeAspect="1"/>
          </p:cNvGraphicFramePr>
          <p:nvPr/>
        </p:nvGraphicFramePr>
        <p:xfrm>
          <a:off x="4808538" y="4351338"/>
          <a:ext cx="284162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4" name="Equation" r:id="rId8" imgW="215713" imgH="241091" progId="Equation.DSMT4">
                  <p:embed/>
                </p:oleObj>
              </mc:Choice>
              <mc:Fallback>
                <p:oleObj name="Equation" r:id="rId8" imgW="215713" imgH="241091" progId="Equation.DSMT4">
                  <p:embed/>
                  <p:pic>
                    <p:nvPicPr>
                      <p:cNvPr id="117769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8538" y="4351338"/>
                        <a:ext cx="284162" cy="296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0" name="Text Box 61"/>
          <p:cNvSpPr txBox="1">
            <a:spLocks noChangeArrowheads="1"/>
          </p:cNvSpPr>
          <p:nvPr/>
        </p:nvSpPr>
        <p:spPr bwMode="auto">
          <a:xfrm>
            <a:off x="6516688" y="5638800"/>
            <a:ext cx="2093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400" dirty="0">
                <a:latin typeface="+mj-lt"/>
              </a:rPr>
              <a:t>Zero-profit condition:</a:t>
            </a:r>
          </a:p>
          <a:p>
            <a:pPr algn="ctr" eaLnBrk="1" hangingPunct="1">
              <a:defRPr/>
            </a:pPr>
            <a:r>
              <a:rPr lang="en-US" sz="1400" dirty="0">
                <a:latin typeface="+mj-lt"/>
              </a:rPr>
              <a:t>average productivity</a:t>
            </a:r>
          </a:p>
        </p:txBody>
      </p:sp>
      <p:sp>
        <p:nvSpPr>
          <p:cNvPr id="1052" name="Text Box 63"/>
          <p:cNvSpPr txBox="1">
            <a:spLocks noChangeArrowheads="1"/>
          </p:cNvSpPr>
          <p:nvPr/>
        </p:nvSpPr>
        <p:spPr bwMode="auto">
          <a:xfrm>
            <a:off x="5707063" y="2844800"/>
            <a:ext cx="11049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400" dirty="0" smtClean="0">
                <a:latin typeface="+mj-lt"/>
              </a:rPr>
              <a:t>Mobility</a:t>
            </a:r>
          </a:p>
          <a:p>
            <a:pPr algn="ctr" eaLnBrk="1" hangingPunct="1">
              <a:defRPr/>
            </a:pPr>
            <a:r>
              <a:rPr lang="en-US" sz="1400" dirty="0" smtClean="0">
                <a:latin typeface="+mj-lt"/>
              </a:rPr>
              <a:t>condition:</a:t>
            </a:r>
            <a:endParaRPr lang="en-US" sz="1400" dirty="0">
              <a:latin typeface="+mj-lt"/>
            </a:endParaRPr>
          </a:p>
          <a:p>
            <a:pPr algn="ctr" eaLnBrk="1" hangingPunct="1">
              <a:defRPr/>
            </a:pPr>
            <a:r>
              <a:rPr lang="en-US" sz="1400" dirty="0" smtClean="0">
                <a:latin typeface="+mj-lt"/>
              </a:rPr>
              <a:t>lump-sum</a:t>
            </a:r>
          </a:p>
          <a:p>
            <a:pPr algn="ctr" eaLnBrk="1" hangingPunct="1">
              <a:defRPr/>
            </a:pPr>
            <a:r>
              <a:rPr lang="en-US" sz="1400" dirty="0" smtClean="0">
                <a:latin typeface="+mj-lt"/>
              </a:rPr>
              <a:t>taxes</a:t>
            </a:r>
            <a:endParaRPr lang="en-US" sz="1400" dirty="0">
              <a:latin typeface="+mj-lt"/>
            </a:endParaRPr>
          </a:p>
        </p:txBody>
      </p:sp>
      <p:sp>
        <p:nvSpPr>
          <p:cNvPr id="1054" name="Text Box 5"/>
          <p:cNvSpPr txBox="1">
            <a:spLocks noChangeArrowheads="1"/>
          </p:cNvSpPr>
          <p:nvPr/>
        </p:nvSpPr>
        <p:spPr bwMode="auto">
          <a:xfrm>
            <a:off x="6637338" y="6397625"/>
            <a:ext cx="6334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i="1" dirty="0">
                <a:latin typeface="+mj-lt"/>
                <a:cs typeface="Times New Roman" pitchFamily="18" charset="0"/>
              </a:rPr>
              <a:t>wage</a:t>
            </a:r>
          </a:p>
        </p:txBody>
      </p:sp>
      <p:sp>
        <p:nvSpPr>
          <p:cNvPr id="1055" name="Text Box 47"/>
          <p:cNvSpPr txBox="1">
            <a:spLocks noChangeArrowheads="1"/>
          </p:cNvSpPr>
          <p:nvPr/>
        </p:nvSpPr>
        <p:spPr bwMode="auto">
          <a:xfrm>
            <a:off x="792163" y="1138238"/>
            <a:ext cx="66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i="1" dirty="0" smtClean="0">
                <a:latin typeface="+mj-lt"/>
                <a:cs typeface="Times New Roman" pitchFamily="18" charset="0"/>
              </a:rPr>
              <a:t>Land </a:t>
            </a:r>
          </a:p>
          <a:p>
            <a:pPr eaLnBrk="1" hangingPunct="1">
              <a:defRPr/>
            </a:pPr>
            <a:r>
              <a:rPr lang="en-US" sz="1400" i="1" dirty="0" smtClean="0">
                <a:latin typeface="+mj-lt"/>
                <a:cs typeface="Times New Roman" pitchFamily="18" charset="0"/>
              </a:rPr>
              <a:t>rent</a:t>
            </a:r>
            <a:endParaRPr lang="en-US" sz="1400" i="1" dirty="0">
              <a:latin typeface="+mj-lt"/>
              <a:cs typeface="Times New Roman" pitchFamily="18" charset="0"/>
            </a:endParaRPr>
          </a:p>
        </p:txBody>
      </p:sp>
      <p:graphicFrame>
        <p:nvGraphicFramePr>
          <p:cNvPr id="117774" name="Object 1"/>
          <p:cNvGraphicFramePr>
            <a:graphicFrameLocks noChangeAspect="1"/>
          </p:cNvGraphicFramePr>
          <p:nvPr/>
        </p:nvGraphicFramePr>
        <p:xfrm>
          <a:off x="5638800" y="6243638"/>
          <a:ext cx="176213" cy="22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5" name="Equation" r:id="rId10" imgW="152268" imgH="203024" progId="Equation.DSMT4">
                  <p:embed/>
                </p:oleObj>
              </mc:Choice>
              <mc:Fallback>
                <p:oleObj name="Equation" r:id="rId10" imgW="152268" imgH="203024" progId="Equation.DSMT4">
                  <p:embed/>
                  <p:pic>
                    <p:nvPicPr>
                      <p:cNvPr id="117774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6243638"/>
                        <a:ext cx="176213" cy="220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75" name="Object 2"/>
          <p:cNvGraphicFramePr>
            <a:graphicFrameLocks noChangeAspect="1"/>
          </p:cNvGraphicFramePr>
          <p:nvPr/>
        </p:nvGraphicFramePr>
        <p:xfrm>
          <a:off x="1169988" y="5037138"/>
          <a:ext cx="131762" cy="22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6" name="Equation" r:id="rId12" imgW="114201" imgH="203024" progId="Equation.DSMT4">
                  <p:embed/>
                </p:oleObj>
              </mc:Choice>
              <mc:Fallback>
                <p:oleObj name="Equation" r:id="rId12" imgW="114201" imgH="203024" progId="Equation.DSMT4">
                  <p:embed/>
                  <p:pic>
                    <p:nvPicPr>
                      <p:cNvPr id="11777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9988" y="5037138"/>
                        <a:ext cx="131762" cy="220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76" name="TextBox 3"/>
          <p:cNvSpPr txBox="1">
            <a:spLocks noChangeArrowheads="1"/>
          </p:cNvSpPr>
          <p:nvPr/>
        </p:nvSpPr>
        <p:spPr bwMode="auto">
          <a:xfrm>
            <a:off x="1452563" y="407194"/>
            <a:ext cx="6819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Amenable City with Lump-Sum Taxes: Miami vs. Columbus</a:t>
            </a:r>
          </a:p>
        </p:txBody>
      </p:sp>
      <p:sp>
        <p:nvSpPr>
          <p:cNvPr id="46" name="Freeform 45"/>
          <p:cNvSpPr/>
          <p:nvPr/>
        </p:nvSpPr>
        <p:spPr>
          <a:xfrm>
            <a:off x="3173413" y="1219200"/>
            <a:ext cx="3151187" cy="4191000"/>
          </a:xfrm>
          <a:custGeom>
            <a:avLst/>
            <a:gdLst>
              <a:gd name="connsiteX0" fmla="*/ 0 w 4343400"/>
              <a:gd name="connsiteY0" fmla="*/ 3412067 h 3412067"/>
              <a:gd name="connsiteX1" fmla="*/ 2048934 w 4343400"/>
              <a:gd name="connsiteY1" fmla="*/ 2650067 h 3412067"/>
              <a:gd name="connsiteX2" fmla="*/ 3522134 w 4343400"/>
              <a:gd name="connsiteY2" fmla="*/ 1371600 h 3412067"/>
              <a:gd name="connsiteX3" fmla="*/ 4343400 w 4343400"/>
              <a:gd name="connsiteY3" fmla="*/ 0 h 341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3400" h="3412067">
                <a:moveTo>
                  <a:pt x="0" y="3412067"/>
                </a:moveTo>
                <a:cubicBezTo>
                  <a:pt x="730956" y="3201106"/>
                  <a:pt x="1461912" y="2990145"/>
                  <a:pt x="2048934" y="2650067"/>
                </a:cubicBezTo>
                <a:cubicBezTo>
                  <a:pt x="2635956" y="2309989"/>
                  <a:pt x="3139723" y="1813278"/>
                  <a:pt x="3522134" y="1371600"/>
                </a:cubicBezTo>
                <a:cubicBezTo>
                  <a:pt x="3904545" y="929922"/>
                  <a:pt x="4123972" y="464961"/>
                  <a:pt x="4343400" y="0"/>
                </a:cubicBezTo>
              </a:path>
            </a:pathLst>
          </a:cu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4316413" y="1828800"/>
            <a:ext cx="3151187" cy="4191000"/>
          </a:xfrm>
          <a:custGeom>
            <a:avLst/>
            <a:gdLst>
              <a:gd name="connsiteX0" fmla="*/ 0 w 4343400"/>
              <a:gd name="connsiteY0" fmla="*/ 3412067 h 3412067"/>
              <a:gd name="connsiteX1" fmla="*/ 2048934 w 4343400"/>
              <a:gd name="connsiteY1" fmla="*/ 2650067 h 3412067"/>
              <a:gd name="connsiteX2" fmla="*/ 3522134 w 4343400"/>
              <a:gd name="connsiteY2" fmla="*/ 1371600 h 3412067"/>
              <a:gd name="connsiteX3" fmla="*/ 4343400 w 4343400"/>
              <a:gd name="connsiteY3" fmla="*/ 0 h 341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3400" h="3412067">
                <a:moveTo>
                  <a:pt x="0" y="3412067"/>
                </a:moveTo>
                <a:cubicBezTo>
                  <a:pt x="730956" y="3201106"/>
                  <a:pt x="1461912" y="2990145"/>
                  <a:pt x="2048934" y="2650067"/>
                </a:cubicBezTo>
                <a:cubicBezTo>
                  <a:pt x="2635956" y="2309989"/>
                  <a:pt x="3139723" y="1813278"/>
                  <a:pt x="3522134" y="1371600"/>
                </a:cubicBezTo>
                <a:cubicBezTo>
                  <a:pt x="3904545" y="929922"/>
                  <a:pt x="4123972" y="464961"/>
                  <a:pt x="4343400" y="0"/>
                </a:cubicBezTo>
              </a:path>
            </a:pathLst>
          </a:cu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Line 14"/>
          <p:cNvSpPr>
            <a:spLocks noChangeShapeType="1"/>
          </p:cNvSpPr>
          <p:nvPr/>
        </p:nvSpPr>
        <p:spPr bwMode="auto">
          <a:xfrm>
            <a:off x="4646613" y="4495800"/>
            <a:ext cx="1587" cy="1749425"/>
          </a:xfrm>
          <a:prstGeom prst="line">
            <a:avLst/>
          </a:prstGeom>
          <a:noFill/>
          <a:ln w="9525" cap="rnd">
            <a:solidFill>
              <a:schemeClr val="tx1">
                <a:lumMod val="95000"/>
                <a:lumOff val="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4" name="Line 15"/>
          <p:cNvSpPr>
            <a:spLocks noChangeShapeType="1"/>
          </p:cNvSpPr>
          <p:nvPr/>
        </p:nvSpPr>
        <p:spPr bwMode="auto">
          <a:xfrm flipH="1">
            <a:off x="1447800" y="4495800"/>
            <a:ext cx="3198813" cy="0"/>
          </a:xfrm>
          <a:prstGeom prst="line">
            <a:avLst/>
          </a:prstGeom>
          <a:noFill/>
          <a:ln w="9525" cap="rnd">
            <a:solidFill>
              <a:schemeClr val="tx1">
                <a:lumMod val="95000"/>
                <a:lumOff val="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graphicFrame>
        <p:nvGraphicFramePr>
          <p:cNvPr id="117781" name="Object 4"/>
          <p:cNvGraphicFramePr>
            <a:graphicFrameLocks noChangeAspect="1"/>
          </p:cNvGraphicFramePr>
          <p:nvPr/>
        </p:nvGraphicFramePr>
        <p:xfrm>
          <a:off x="1143000" y="4373563"/>
          <a:ext cx="230188" cy="27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7" name="Equation" r:id="rId14" imgW="190417" imgH="241195" progId="Equation.DSMT4">
                  <p:embed/>
                </p:oleObj>
              </mc:Choice>
              <mc:Fallback>
                <p:oleObj name="Equation" r:id="rId14" imgW="190417" imgH="241195" progId="Equation.DSMT4">
                  <p:embed/>
                  <p:pic>
                    <p:nvPicPr>
                      <p:cNvPr id="11778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373563"/>
                        <a:ext cx="230188" cy="274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82" name="Object 6"/>
          <p:cNvGraphicFramePr>
            <a:graphicFrameLocks noChangeAspect="1"/>
          </p:cNvGraphicFramePr>
          <p:nvPr/>
        </p:nvGraphicFramePr>
        <p:xfrm>
          <a:off x="5867400" y="5033963"/>
          <a:ext cx="190500" cy="22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8" name="Equation" r:id="rId16" imgW="139579" imgH="177646" progId="Equation.DSMT4">
                  <p:embed/>
                </p:oleObj>
              </mc:Choice>
              <mc:Fallback>
                <p:oleObj name="Equation" r:id="rId16" imgW="139579" imgH="177646" progId="Equation.DSMT4">
                  <p:embed/>
                  <p:pic>
                    <p:nvPicPr>
                      <p:cNvPr id="11778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5033963"/>
                        <a:ext cx="190500" cy="223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83" name="Object 7"/>
          <p:cNvGraphicFramePr>
            <a:graphicFrameLocks noChangeAspect="1"/>
          </p:cNvGraphicFramePr>
          <p:nvPr/>
        </p:nvGraphicFramePr>
        <p:xfrm>
          <a:off x="2033588" y="3570288"/>
          <a:ext cx="1385887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9" name="Equation" r:id="rId18" imgW="1002865" imgH="418918" progId="Equation.DSMT4">
                  <p:embed/>
                </p:oleObj>
              </mc:Choice>
              <mc:Fallback>
                <p:oleObj name="Equation" r:id="rId18" imgW="1002865" imgH="418918" progId="Equation.DSMT4">
                  <p:embed/>
                  <p:pic>
                    <p:nvPicPr>
                      <p:cNvPr id="11778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3588" y="3570288"/>
                        <a:ext cx="1385887" cy="544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13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Line 2"/>
          <p:cNvSpPr>
            <a:spLocks noChangeShapeType="1"/>
          </p:cNvSpPr>
          <p:nvPr/>
        </p:nvSpPr>
        <p:spPr bwMode="auto">
          <a:xfrm flipV="1">
            <a:off x="1446213" y="1317625"/>
            <a:ext cx="0" cy="4895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118787" name="Line 3"/>
          <p:cNvSpPr>
            <a:spLocks noChangeShapeType="1"/>
          </p:cNvSpPr>
          <p:nvPr/>
        </p:nvSpPr>
        <p:spPr bwMode="auto">
          <a:xfrm>
            <a:off x="1446213" y="6213475"/>
            <a:ext cx="6118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118788" name="Arc 4"/>
          <p:cNvSpPr>
            <a:spLocks/>
          </p:cNvSpPr>
          <p:nvPr/>
        </p:nvSpPr>
        <p:spPr bwMode="auto">
          <a:xfrm flipH="1" flipV="1">
            <a:off x="3124200" y="990600"/>
            <a:ext cx="4321175" cy="458628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9" tIns="45719" rIns="91439" bIns="45719" anchor="ctr"/>
          <a:lstStyle/>
          <a:p>
            <a:endParaRPr lang="en-US"/>
          </a:p>
        </p:txBody>
      </p:sp>
      <p:sp>
        <p:nvSpPr>
          <p:cNvPr id="1040" name="Line 7"/>
          <p:cNvSpPr>
            <a:spLocks noChangeShapeType="1"/>
          </p:cNvSpPr>
          <p:nvPr/>
        </p:nvSpPr>
        <p:spPr bwMode="auto">
          <a:xfrm>
            <a:off x="1446213" y="5181600"/>
            <a:ext cx="6402387" cy="0"/>
          </a:xfrm>
          <a:prstGeom prst="line">
            <a:avLst/>
          </a:prstGeom>
          <a:noFill/>
          <a:ln w="9525" cap="rnd">
            <a:solidFill>
              <a:schemeClr val="tx1">
                <a:lumMod val="95000"/>
                <a:lumOff val="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44" name="Line 14"/>
          <p:cNvSpPr>
            <a:spLocks noChangeShapeType="1"/>
          </p:cNvSpPr>
          <p:nvPr/>
        </p:nvSpPr>
        <p:spPr bwMode="auto">
          <a:xfrm>
            <a:off x="5715000" y="998538"/>
            <a:ext cx="0" cy="5173662"/>
          </a:xfrm>
          <a:prstGeom prst="line">
            <a:avLst/>
          </a:prstGeom>
          <a:noFill/>
          <a:ln w="9525" cap="rnd">
            <a:solidFill>
              <a:schemeClr val="tx1">
                <a:lumMod val="95000"/>
                <a:lumOff val="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8791" name="Line 17"/>
          <p:cNvSpPr>
            <a:spLocks noChangeShapeType="1"/>
          </p:cNvSpPr>
          <p:nvPr/>
        </p:nvSpPr>
        <p:spPr bwMode="auto">
          <a:xfrm rot="-180000" flipH="1" flipV="1">
            <a:off x="4352925" y="4181475"/>
            <a:ext cx="314325" cy="34448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endParaRPr lang="en-US"/>
          </a:p>
        </p:txBody>
      </p:sp>
      <p:graphicFrame>
        <p:nvGraphicFramePr>
          <p:cNvPr id="118792" name="Object 30"/>
          <p:cNvGraphicFramePr>
            <a:graphicFrameLocks noChangeAspect="1"/>
          </p:cNvGraphicFramePr>
          <p:nvPr/>
        </p:nvGraphicFramePr>
        <p:xfrm>
          <a:off x="6202363" y="4941888"/>
          <a:ext cx="122237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8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118792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2363" y="4941888"/>
                        <a:ext cx="122237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93" name="Object 47"/>
          <p:cNvGraphicFramePr>
            <a:graphicFrameLocks noChangeAspect="1"/>
          </p:cNvGraphicFramePr>
          <p:nvPr/>
        </p:nvGraphicFramePr>
        <p:xfrm>
          <a:off x="4059238" y="6221413"/>
          <a:ext cx="765175" cy="26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9" name="Equation" r:id="rId6" imgW="647700" imgH="241300" progId="Equation.DSMT4">
                  <p:embed/>
                </p:oleObj>
              </mc:Choice>
              <mc:Fallback>
                <p:oleObj name="Equation" r:id="rId6" imgW="647700" imgH="241300" progId="Equation.DSMT4">
                  <p:embed/>
                  <p:pic>
                    <p:nvPicPr>
                      <p:cNvPr id="118793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9238" y="6221413"/>
                        <a:ext cx="765175" cy="268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94" name="Object 50"/>
          <p:cNvGraphicFramePr>
            <a:graphicFrameLocks noChangeAspect="1"/>
          </p:cNvGraphicFramePr>
          <p:nvPr/>
        </p:nvGraphicFramePr>
        <p:xfrm>
          <a:off x="4808538" y="4351338"/>
          <a:ext cx="284162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0" name="Equation" r:id="rId8" imgW="215713" imgH="241091" progId="Equation.DSMT4">
                  <p:embed/>
                </p:oleObj>
              </mc:Choice>
              <mc:Fallback>
                <p:oleObj name="Equation" r:id="rId8" imgW="215713" imgH="241091" progId="Equation.DSMT4">
                  <p:embed/>
                  <p:pic>
                    <p:nvPicPr>
                      <p:cNvPr id="118794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8538" y="4351338"/>
                        <a:ext cx="284162" cy="296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95" name="Object 51"/>
          <p:cNvGraphicFramePr>
            <a:graphicFrameLocks noChangeAspect="1"/>
          </p:cNvGraphicFramePr>
          <p:nvPr/>
        </p:nvGraphicFramePr>
        <p:xfrm>
          <a:off x="4270375" y="3873500"/>
          <a:ext cx="2921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1" name="Equation" r:id="rId10" imgW="215713" imgH="190335" progId="Equation.DSMT4">
                  <p:embed/>
                </p:oleObj>
              </mc:Choice>
              <mc:Fallback>
                <p:oleObj name="Equation" r:id="rId10" imgW="215713" imgH="190335" progId="Equation.DSMT4">
                  <p:embed/>
                  <p:pic>
                    <p:nvPicPr>
                      <p:cNvPr id="118795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375" y="3873500"/>
                        <a:ext cx="2921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0" name="Text Box 61"/>
          <p:cNvSpPr txBox="1">
            <a:spLocks noChangeArrowheads="1"/>
          </p:cNvSpPr>
          <p:nvPr/>
        </p:nvSpPr>
        <p:spPr bwMode="auto">
          <a:xfrm>
            <a:off x="6516688" y="5638800"/>
            <a:ext cx="2093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400" dirty="0">
                <a:latin typeface="+mj-lt"/>
              </a:rPr>
              <a:t>Zero-profit condition:</a:t>
            </a:r>
          </a:p>
          <a:p>
            <a:pPr algn="ctr" eaLnBrk="1" hangingPunct="1">
              <a:defRPr/>
            </a:pPr>
            <a:r>
              <a:rPr lang="en-US" sz="1400" dirty="0">
                <a:latin typeface="+mj-lt"/>
              </a:rPr>
              <a:t>average productivity</a:t>
            </a:r>
          </a:p>
        </p:txBody>
      </p:sp>
      <p:sp>
        <p:nvSpPr>
          <p:cNvPr id="1051" name="Text Box 62"/>
          <p:cNvSpPr txBox="1">
            <a:spLocks noChangeArrowheads="1"/>
          </p:cNvSpPr>
          <p:nvPr/>
        </p:nvSpPr>
        <p:spPr bwMode="auto">
          <a:xfrm>
            <a:off x="4572000" y="4111625"/>
            <a:ext cx="1979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latin typeface="+mj-lt"/>
              </a:rPr>
              <a:t>Workers </a:t>
            </a:r>
            <a:r>
              <a:rPr lang="en-US" sz="1400" dirty="0" smtClean="0">
                <a:latin typeface="+mj-lt"/>
              </a:rPr>
              <a:t>enter Miami</a:t>
            </a:r>
            <a:endParaRPr lang="en-US" sz="1400" dirty="0">
              <a:latin typeface="+mj-lt"/>
            </a:endParaRPr>
          </a:p>
        </p:txBody>
      </p:sp>
      <p:sp>
        <p:nvSpPr>
          <p:cNvPr id="1052" name="Text Box 63"/>
          <p:cNvSpPr txBox="1">
            <a:spLocks noChangeArrowheads="1"/>
          </p:cNvSpPr>
          <p:nvPr/>
        </p:nvSpPr>
        <p:spPr bwMode="auto">
          <a:xfrm>
            <a:off x="5707063" y="2844800"/>
            <a:ext cx="11049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400" dirty="0" smtClean="0">
                <a:latin typeface="+mj-lt"/>
              </a:rPr>
              <a:t>Mobility</a:t>
            </a:r>
          </a:p>
          <a:p>
            <a:pPr algn="ctr" eaLnBrk="1" hangingPunct="1">
              <a:defRPr/>
            </a:pPr>
            <a:r>
              <a:rPr lang="en-US" sz="1400" dirty="0" smtClean="0">
                <a:latin typeface="+mj-lt"/>
              </a:rPr>
              <a:t>condition:</a:t>
            </a:r>
            <a:endParaRPr lang="en-US" sz="1400" dirty="0">
              <a:latin typeface="+mj-lt"/>
            </a:endParaRPr>
          </a:p>
          <a:p>
            <a:pPr algn="ctr" eaLnBrk="1" hangingPunct="1">
              <a:defRPr/>
            </a:pPr>
            <a:r>
              <a:rPr lang="en-US" sz="1400" dirty="0" smtClean="0">
                <a:latin typeface="+mj-lt"/>
              </a:rPr>
              <a:t>lump-sum</a:t>
            </a:r>
          </a:p>
          <a:p>
            <a:pPr algn="ctr" eaLnBrk="1" hangingPunct="1">
              <a:defRPr/>
            </a:pPr>
            <a:r>
              <a:rPr lang="en-US" sz="1400" dirty="0" smtClean="0">
                <a:latin typeface="+mj-lt"/>
              </a:rPr>
              <a:t>taxes</a:t>
            </a:r>
            <a:endParaRPr lang="en-US" sz="1400" dirty="0">
              <a:latin typeface="+mj-lt"/>
            </a:endParaRPr>
          </a:p>
        </p:txBody>
      </p:sp>
      <p:sp>
        <p:nvSpPr>
          <p:cNvPr id="1053" name="Text Box 64"/>
          <p:cNvSpPr txBox="1">
            <a:spLocks noChangeArrowheads="1"/>
          </p:cNvSpPr>
          <p:nvPr/>
        </p:nvSpPr>
        <p:spPr bwMode="auto">
          <a:xfrm>
            <a:off x="1241425" y="5205413"/>
            <a:ext cx="18827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400" dirty="0">
                <a:latin typeface="+mj-lt"/>
              </a:rPr>
              <a:t>Mobility </a:t>
            </a:r>
            <a:endParaRPr lang="en-US" sz="1400" dirty="0" smtClean="0">
              <a:latin typeface="+mj-lt"/>
            </a:endParaRPr>
          </a:p>
          <a:p>
            <a:pPr algn="ctr" eaLnBrk="1" hangingPunct="1">
              <a:defRPr/>
            </a:pPr>
            <a:r>
              <a:rPr lang="en-US" sz="1400" dirty="0" smtClean="0">
                <a:latin typeface="+mj-lt"/>
              </a:rPr>
              <a:t>condition:</a:t>
            </a:r>
          </a:p>
          <a:p>
            <a:pPr algn="ctr" eaLnBrk="1" hangingPunct="1">
              <a:defRPr/>
            </a:pPr>
            <a:r>
              <a:rPr lang="en-US" sz="1400" dirty="0" smtClean="0">
                <a:latin typeface="+mj-lt"/>
              </a:rPr>
              <a:t> wage </a:t>
            </a:r>
            <a:r>
              <a:rPr lang="en-US" sz="1400" dirty="0">
                <a:latin typeface="+mj-lt"/>
              </a:rPr>
              <a:t>taxes</a:t>
            </a:r>
          </a:p>
        </p:txBody>
      </p:sp>
      <p:sp>
        <p:nvSpPr>
          <p:cNvPr id="1054" name="Text Box 5"/>
          <p:cNvSpPr txBox="1">
            <a:spLocks noChangeArrowheads="1"/>
          </p:cNvSpPr>
          <p:nvPr/>
        </p:nvSpPr>
        <p:spPr bwMode="auto">
          <a:xfrm>
            <a:off x="6637338" y="6397625"/>
            <a:ext cx="6334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i="1" dirty="0">
                <a:latin typeface="+mj-lt"/>
                <a:cs typeface="Times New Roman" pitchFamily="18" charset="0"/>
              </a:rPr>
              <a:t>wage</a:t>
            </a:r>
          </a:p>
        </p:txBody>
      </p:sp>
      <p:sp>
        <p:nvSpPr>
          <p:cNvPr id="1055" name="Text Box 47"/>
          <p:cNvSpPr txBox="1">
            <a:spLocks noChangeArrowheads="1"/>
          </p:cNvSpPr>
          <p:nvPr/>
        </p:nvSpPr>
        <p:spPr bwMode="auto">
          <a:xfrm>
            <a:off x="792163" y="1138238"/>
            <a:ext cx="66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i="1" dirty="0" smtClean="0">
                <a:latin typeface="+mj-lt"/>
                <a:cs typeface="Times New Roman" pitchFamily="18" charset="0"/>
              </a:rPr>
              <a:t>Land </a:t>
            </a:r>
          </a:p>
          <a:p>
            <a:pPr eaLnBrk="1" hangingPunct="1">
              <a:defRPr/>
            </a:pPr>
            <a:r>
              <a:rPr lang="en-US" sz="1400" i="1" dirty="0" smtClean="0">
                <a:latin typeface="+mj-lt"/>
                <a:cs typeface="Times New Roman" pitchFamily="18" charset="0"/>
              </a:rPr>
              <a:t>rent</a:t>
            </a:r>
            <a:endParaRPr lang="en-US" sz="1400" i="1" dirty="0">
              <a:latin typeface="+mj-lt"/>
              <a:cs typeface="Times New Roman" pitchFamily="18" charset="0"/>
            </a:endParaRPr>
          </a:p>
        </p:txBody>
      </p:sp>
      <p:graphicFrame>
        <p:nvGraphicFramePr>
          <p:cNvPr id="118802" name="Object 39"/>
          <p:cNvGraphicFramePr>
            <a:graphicFrameLocks noChangeAspect="1"/>
          </p:cNvGraphicFramePr>
          <p:nvPr/>
        </p:nvGraphicFramePr>
        <p:xfrm>
          <a:off x="4305300" y="6221413"/>
          <a:ext cx="382588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2" name="Equation" r:id="rId12" imgW="330057" imgH="444307" progId="Equation.DSMT4">
                  <p:embed/>
                </p:oleObj>
              </mc:Choice>
              <mc:Fallback>
                <p:oleObj name="Equation" r:id="rId12" imgW="330057" imgH="444307" progId="Equation.DSMT4">
                  <p:embed/>
                  <p:pic>
                    <p:nvPicPr>
                      <p:cNvPr id="118802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5300" y="6221413"/>
                        <a:ext cx="382588" cy="48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803" name="Object 1"/>
          <p:cNvGraphicFramePr>
            <a:graphicFrameLocks noChangeAspect="1"/>
          </p:cNvGraphicFramePr>
          <p:nvPr/>
        </p:nvGraphicFramePr>
        <p:xfrm>
          <a:off x="5638800" y="6243638"/>
          <a:ext cx="176213" cy="22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3" name="Equation" r:id="rId14" imgW="152268" imgH="203024" progId="Equation.DSMT4">
                  <p:embed/>
                </p:oleObj>
              </mc:Choice>
              <mc:Fallback>
                <p:oleObj name="Equation" r:id="rId14" imgW="152268" imgH="203024" progId="Equation.DSMT4">
                  <p:embed/>
                  <p:pic>
                    <p:nvPicPr>
                      <p:cNvPr id="118803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6243638"/>
                        <a:ext cx="176213" cy="220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804" name="Object 2"/>
          <p:cNvGraphicFramePr>
            <a:graphicFrameLocks noChangeAspect="1"/>
          </p:cNvGraphicFramePr>
          <p:nvPr/>
        </p:nvGraphicFramePr>
        <p:xfrm>
          <a:off x="1169988" y="5037138"/>
          <a:ext cx="131762" cy="22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4" name="Equation" r:id="rId16" imgW="114201" imgH="203024" progId="Equation.DSMT4">
                  <p:embed/>
                </p:oleObj>
              </mc:Choice>
              <mc:Fallback>
                <p:oleObj name="Equation" r:id="rId16" imgW="114201" imgH="203024" progId="Equation.DSMT4">
                  <p:embed/>
                  <p:pic>
                    <p:nvPicPr>
                      <p:cNvPr id="11880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9988" y="5037138"/>
                        <a:ext cx="131762" cy="220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805" name="TextBox 3"/>
          <p:cNvSpPr txBox="1">
            <a:spLocks noChangeArrowheads="1"/>
          </p:cNvSpPr>
          <p:nvPr/>
        </p:nvSpPr>
        <p:spPr bwMode="auto">
          <a:xfrm>
            <a:off x="2005012" y="457200"/>
            <a:ext cx="617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Amenable City with Wage Taxes: Miami vs. Columbus</a:t>
            </a:r>
          </a:p>
        </p:txBody>
      </p:sp>
      <p:sp>
        <p:nvSpPr>
          <p:cNvPr id="13" name="Freeform 12"/>
          <p:cNvSpPr/>
          <p:nvPr/>
        </p:nvSpPr>
        <p:spPr>
          <a:xfrm>
            <a:off x="1752600" y="1219200"/>
            <a:ext cx="4953000" cy="4062413"/>
          </a:xfrm>
          <a:custGeom>
            <a:avLst/>
            <a:gdLst>
              <a:gd name="connsiteX0" fmla="*/ 0 w 4343400"/>
              <a:gd name="connsiteY0" fmla="*/ 3412067 h 3412067"/>
              <a:gd name="connsiteX1" fmla="*/ 2048934 w 4343400"/>
              <a:gd name="connsiteY1" fmla="*/ 2650067 h 3412067"/>
              <a:gd name="connsiteX2" fmla="*/ 3522134 w 4343400"/>
              <a:gd name="connsiteY2" fmla="*/ 1371600 h 3412067"/>
              <a:gd name="connsiteX3" fmla="*/ 4343400 w 4343400"/>
              <a:gd name="connsiteY3" fmla="*/ 0 h 341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3400" h="3412067">
                <a:moveTo>
                  <a:pt x="0" y="3412067"/>
                </a:moveTo>
                <a:cubicBezTo>
                  <a:pt x="730956" y="3201106"/>
                  <a:pt x="1461912" y="2990145"/>
                  <a:pt x="2048934" y="2650067"/>
                </a:cubicBezTo>
                <a:cubicBezTo>
                  <a:pt x="2635956" y="2309989"/>
                  <a:pt x="3139723" y="1813278"/>
                  <a:pt x="3522134" y="1371600"/>
                </a:cubicBezTo>
                <a:cubicBezTo>
                  <a:pt x="3904545" y="929922"/>
                  <a:pt x="4123972" y="464961"/>
                  <a:pt x="4343400" y="0"/>
                </a:cubicBezTo>
              </a:path>
            </a:pathLst>
          </a:cu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3173413" y="1219200"/>
            <a:ext cx="3151187" cy="4191000"/>
          </a:xfrm>
          <a:custGeom>
            <a:avLst/>
            <a:gdLst>
              <a:gd name="connsiteX0" fmla="*/ 0 w 4343400"/>
              <a:gd name="connsiteY0" fmla="*/ 3412067 h 3412067"/>
              <a:gd name="connsiteX1" fmla="*/ 2048934 w 4343400"/>
              <a:gd name="connsiteY1" fmla="*/ 2650067 h 3412067"/>
              <a:gd name="connsiteX2" fmla="*/ 3522134 w 4343400"/>
              <a:gd name="connsiteY2" fmla="*/ 1371600 h 3412067"/>
              <a:gd name="connsiteX3" fmla="*/ 4343400 w 4343400"/>
              <a:gd name="connsiteY3" fmla="*/ 0 h 341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3400" h="3412067">
                <a:moveTo>
                  <a:pt x="0" y="3412067"/>
                </a:moveTo>
                <a:cubicBezTo>
                  <a:pt x="730956" y="3201106"/>
                  <a:pt x="1461912" y="2990145"/>
                  <a:pt x="2048934" y="2650067"/>
                </a:cubicBezTo>
                <a:cubicBezTo>
                  <a:pt x="2635956" y="2309989"/>
                  <a:pt x="3139723" y="1813278"/>
                  <a:pt x="3522134" y="1371600"/>
                </a:cubicBezTo>
                <a:cubicBezTo>
                  <a:pt x="3904545" y="929922"/>
                  <a:pt x="4123972" y="464961"/>
                  <a:pt x="4343400" y="0"/>
                </a:cubicBezTo>
              </a:path>
            </a:pathLst>
          </a:cu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4316413" y="1828800"/>
            <a:ext cx="3151187" cy="4191000"/>
          </a:xfrm>
          <a:custGeom>
            <a:avLst/>
            <a:gdLst>
              <a:gd name="connsiteX0" fmla="*/ 0 w 4343400"/>
              <a:gd name="connsiteY0" fmla="*/ 3412067 h 3412067"/>
              <a:gd name="connsiteX1" fmla="*/ 2048934 w 4343400"/>
              <a:gd name="connsiteY1" fmla="*/ 2650067 h 3412067"/>
              <a:gd name="connsiteX2" fmla="*/ 3522134 w 4343400"/>
              <a:gd name="connsiteY2" fmla="*/ 1371600 h 3412067"/>
              <a:gd name="connsiteX3" fmla="*/ 4343400 w 4343400"/>
              <a:gd name="connsiteY3" fmla="*/ 0 h 341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3400" h="3412067">
                <a:moveTo>
                  <a:pt x="0" y="3412067"/>
                </a:moveTo>
                <a:cubicBezTo>
                  <a:pt x="730956" y="3201106"/>
                  <a:pt x="1461912" y="2990145"/>
                  <a:pt x="2048934" y="2650067"/>
                </a:cubicBezTo>
                <a:cubicBezTo>
                  <a:pt x="2635956" y="2309989"/>
                  <a:pt x="3139723" y="1813278"/>
                  <a:pt x="3522134" y="1371600"/>
                </a:cubicBezTo>
                <a:cubicBezTo>
                  <a:pt x="3904545" y="929922"/>
                  <a:pt x="4123972" y="464961"/>
                  <a:pt x="4343400" y="0"/>
                </a:cubicBezTo>
              </a:path>
            </a:pathLst>
          </a:cu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3429000" y="2667000"/>
            <a:ext cx="4343400" cy="3411538"/>
          </a:xfrm>
          <a:custGeom>
            <a:avLst/>
            <a:gdLst>
              <a:gd name="connsiteX0" fmla="*/ 0 w 4343400"/>
              <a:gd name="connsiteY0" fmla="*/ 3412067 h 3412067"/>
              <a:gd name="connsiteX1" fmla="*/ 2048934 w 4343400"/>
              <a:gd name="connsiteY1" fmla="*/ 2650067 h 3412067"/>
              <a:gd name="connsiteX2" fmla="*/ 3522134 w 4343400"/>
              <a:gd name="connsiteY2" fmla="*/ 1371600 h 3412067"/>
              <a:gd name="connsiteX3" fmla="*/ 4343400 w 4343400"/>
              <a:gd name="connsiteY3" fmla="*/ 0 h 341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3400" h="3412067">
                <a:moveTo>
                  <a:pt x="0" y="3412067"/>
                </a:moveTo>
                <a:cubicBezTo>
                  <a:pt x="730956" y="3201106"/>
                  <a:pt x="1461912" y="2990145"/>
                  <a:pt x="2048934" y="2650067"/>
                </a:cubicBezTo>
                <a:cubicBezTo>
                  <a:pt x="2635956" y="2309989"/>
                  <a:pt x="3139723" y="1813278"/>
                  <a:pt x="3522134" y="1371600"/>
                </a:cubicBezTo>
                <a:cubicBezTo>
                  <a:pt x="3904545" y="929922"/>
                  <a:pt x="4123972" y="464961"/>
                  <a:pt x="4343400" y="0"/>
                </a:cubicBezTo>
              </a:path>
            </a:pathLst>
          </a:cu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Line 14"/>
          <p:cNvSpPr>
            <a:spLocks noChangeShapeType="1"/>
          </p:cNvSpPr>
          <p:nvPr/>
        </p:nvSpPr>
        <p:spPr bwMode="auto">
          <a:xfrm>
            <a:off x="4343400" y="4191000"/>
            <a:ext cx="0" cy="2022475"/>
          </a:xfrm>
          <a:prstGeom prst="line">
            <a:avLst/>
          </a:prstGeom>
          <a:noFill/>
          <a:ln w="9525" cap="rnd">
            <a:solidFill>
              <a:schemeClr val="tx1">
                <a:lumMod val="95000"/>
                <a:lumOff val="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2" name="Line 15"/>
          <p:cNvSpPr>
            <a:spLocks noChangeShapeType="1"/>
          </p:cNvSpPr>
          <p:nvPr/>
        </p:nvSpPr>
        <p:spPr bwMode="auto">
          <a:xfrm flipH="1">
            <a:off x="1446213" y="4191000"/>
            <a:ext cx="2870200" cy="0"/>
          </a:xfrm>
          <a:prstGeom prst="line">
            <a:avLst/>
          </a:prstGeom>
          <a:noFill/>
          <a:ln w="9525" cap="rnd">
            <a:solidFill>
              <a:schemeClr val="tx1">
                <a:lumMod val="95000"/>
                <a:lumOff val="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3" name="Line 14"/>
          <p:cNvSpPr>
            <a:spLocks noChangeShapeType="1"/>
          </p:cNvSpPr>
          <p:nvPr/>
        </p:nvSpPr>
        <p:spPr bwMode="auto">
          <a:xfrm>
            <a:off x="4646613" y="4495800"/>
            <a:ext cx="1587" cy="1749425"/>
          </a:xfrm>
          <a:prstGeom prst="line">
            <a:avLst/>
          </a:prstGeom>
          <a:noFill/>
          <a:ln w="9525" cap="rnd">
            <a:solidFill>
              <a:schemeClr val="tx1">
                <a:lumMod val="95000"/>
                <a:lumOff val="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4" name="Line 15"/>
          <p:cNvSpPr>
            <a:spLocks noChangeShapeType="1"/>
          </p:cNvSpPr>
          <p:nvPr/>
        </p:nvSpPr>
        <p:spPr bwMode="auto">
          <a:xfrm flipH="1">
            <a:off x="1447800" y="4495800"/>
            <a:ext cx="3198813" cy="0"/>
          </a:xfrm>
          <a:prstGeom prst="line">
            <a:avLst/>
          </a:prstGeom>
          <a:noFill/>
          <a:ln w="9525" cap="rnd">
            <a:solidFill>
              <a:schemeClr val="tx1">
                <a:lumMod val="95000"/>
                <a:lumOff val="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9" tIns="45719" rIns="91439" bIns="45719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graphicFrame>
        <p:nvGraphicFramePr>
          <p:cNvPr id="118814" name="Object 4"/>
          <p:cNvGraphicFramePr>
            <a:graphicFrameLocks noChangeAspect="1"/>
          </p:cNvGraphicFramePr>
          <p:nvPr/>
        </p:nvGraphicFramePr>
        <p:xfrm>
          <a:off x="1201738" y="3927475"/>
          <a:ext cx="246062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5" name="Equation" r:id="rId18" imgW="203112" imgH="698197" progId="Equation.DSMT4">
                  <p:embed/>
                </p:oleObj>
              </mc:Choice>
              <mc:Fallback>
                <p:oleObj name="Equation" r:id="rId18" imgW="203112" imgH="698197" progId="Equation.DSMT4">
                  <p:embed/>
                  <p:pic>
                    <p:nvPicPr>
                      <p:cNvPr id="11881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1738" y="3927475"/>
                        <a:ext cx="246062" cy="79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815" name="Object 5"/>
          <p:cNvGraphicFramePr>
            <a:graphicFrameLocks noChangeAspect="1"/>
          </p:cNvGraphicFramePr>
          <p:nvPr/>
        </p:nvGraphicFramePr>
        <p:xfrm>
          <a:off x="785813" y="4227513"/>
          <a:ext cx="509587" cy="29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6" name="Equation" r:id="rId20" imgW="418918" imgH="253890" progId="Equation.DSMT4">
                  <p:embed/>
                </p:oleObj>
              </mc:Choice>
              <mc:Fallback>
                <p:oleObj name="Equation" r:id="rId20" imgW="418918" imgH="253890" progId="Equation.DSMT4">
                  <p:embed/>
                  <p:pic>
                    <p:nvPicPr>
                      <p:cNvPr id="11881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4227513"/>
                        <a:ext cx="509587" cy="290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816" name="Object 6"/>
          <p:cNvGraphicFramePr>
            <a:graphicFrameLocks noChangeAspect="1"/>
          </p:cNvGraphicFramePr>
          <p:nvPr/>
        </p:nvGraphicFramePr>
        <p:xfrm>
          <a:off x="5867400" y="5033963"/>
          <a:ext cx="190500" cy="22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7" name="Equation" r:id="rId22" imgW="139579" imgH="177646" progId="Equation.DSMT4">
                  <p:embed/>
                </p:oleObj>
              </mc:Choice>
              <mc:Fallback>
                <p:oleObj name="Equation" r:id="rId22" imgW="139579" imgH="177646" progId="Equation.DSMT4">
                  <p:embed/>
                  <p:pic>
                    <p:nvPicPr>
                      <p:cNvPr id="11881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5033963"/>
                        <a:ext cx="190500" cy="223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817" name="Object 7"/>
          <p:cNvGraphicFramePr>
            <a:graphicFrameLocks noChangeAspect="1"/>
          </p:cNvGraphicFramePr>
          <p:nvPr/>
        </p:nvGraphicFramePr>
        <p:xfrm>
          <a:off x="2033588" y="3570288"/>
          <a:ext cx="1385887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8" name="Equation" r:id="rId24" imgW="1002865" imgH="418918" progId="Equation.DSMT4">
                  <p:embed/>
                </p:oleObj>
              </mc:Choice>
              <mc:Fallback>
                <p:oleObj name="Equation" r:id="rId24" imgW="1002865" imgH="418918" progId="Equation.DSMT4">
                  <p:embed/>
                  <p:pic>
                    <p:nvPicPr>
                      <p:cNvPr id="11881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3588" y="3570288"/>
                        <a:ext cx="1385887" cy="544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837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Distress over rising rents in many areas of the U.S. (&amp; the world!)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430" y="1707931"/>
            <a:ext cx="4114800" cy="210926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Housing is a necessary</a:t>
            </a:r>
          </a:p>
          <a:p>
            <a:pPr lvl="1"/>
            <a:r>
              <a:rPr lang="en-US" sz="1600" dirty="0" smtClean="0"/>
              <a:t>Expenditure share larger for poor</a:t>
            </a:r>
          </a:p>
          <a:p>
            <a:r>
              <a:rPr lang="en-US" sz="2000" dirty="0" smtClean="0"/>
              <a:t>The “rent is too damn high”!</a:t>
            </a:r>
          </a:p>
          <a:p>
            <a:pPr marL="114300" indent="0">
              <a:buNone/>
            </a:pPr>
            <a:r>
              <a:rPr lang="en-US" sz="2000" dirty="0"/>
              <a:t>	</a:t>
            </a:r>
            <a:r>
              <a:rPr lang="en-US" sz="1600" dirty="0" smtClean="0"/>
              <a:t>-Jimmy McMillan</a:t>
            </a:r>
          </a:p>
          <a:p>
            <a:pPr marL="114300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candidate for NYC mayor o</a:t>
            </a:r>
            <a:endParaRPr 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47317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38" y="3769468"/>
            <a:ext cx="3363862" cy="299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172836" y="4389985"/>
            <a:ext cx="4818764" cy="2163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New York City offers something that many cities do not offer.</a:t>
            </a:r>
          </a:p>
          <a:p>
            <a:pPr lvl="1"/>
            <a:r>
              <a:rPr lang="en-US" sz="1600" dirty="0" smtClean="0"/>
              <a:t>Opportunities and amenities</a:t>
            </a:r>
          </a:p>
          <a:p>
            <a:pPr lvl="1"/>
            <a:r>
              <a:rPr lang="en-US" sz="1600" dirty="0" smtClean="0"/>
              <a:t>Rent is high for a reason</a:t>
            </a:r>
          </a:p>
          <a:p>
            <a:pPr lvl="1"/>
            <a:r>
              <a:rPr lang="en-US" sz="1600" dirty="0" smtClean="0"/>
              <a:t>Are these luxuries?</a:t>
            </a:r>
          </a:p>
          <a:p>
            <a:r>
              <a:rPr lang="en-US" sz="2000" dirty="0" smtClean="0"/>
              <a:t>Physical dwelling vs. the location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79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-80963"/>
            <a:ext cx="8851900" cy="702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96708" y="35814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High </a:t>
            </a:r>
            <a:r>
              <a:rPr lang="en-US" dirty="0" smtClean="0">
                <a:solidFill>
                  <a:srgbClr val="FF0000"/>
                </a:solidFill>
              </a:rPr>
              <a:t>affordability/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Low quality of life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12954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Low </a:t>
            </a:r>
            <a:r>
              <a:rPr lang="en-US" dirty="0" smtClean="0">
                <a:solidFill>
                  <a:srgbClr val="00B050"/>
                </a:solidFill>
              </a:rPr>
              <a:t>affordability /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High quality of life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2200" y="62484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Albouy (2008)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of life rankings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856037"/>
            <a:ext cx="7239000" cy="2468563"/>
          </a:xfrm>
        </p:spPr>
        <p:txBody>
          <a:bodyPr/>
          <a:lstStyle/>
          <a:p>
            <a:r>
              <a:rPr lang="en-US" dirty="0" smtClean="0"/>
              <a:t>Within-metro areas?</a:t>
            </a:r>
          </a:p>
          <a:p>
            <a:pPr lvl="1"/>
            <a:r>
              <a:rPr lang="en-US" dirty="0" smtClean="0"/>
              <a:t>Make adjustment for commuting and wage by place of work</a:t>
            </a:r>
          </a:p>
          <a:p>
            <a:pPr lvl="1"/>
            <a:r>
              <a:rPr lang="en-US" dirty="0" smtClean="0"/>
              <a:t>Considerable heterogeneity within metro areas</a:t>
            </a:r>
          </a:p>
          <a:p>
            <a:pPr lvl="2"/>
            <a:r>
              <a:rPr lang="en-US" dirty="0" smtClean="0"/>
              <a:t>Famous neighborhoods do show up as being nice places to live (Beverly Hills, Upper East Side) </a:t>
            </a:r>
          </a:p>
          <a:p>
            <a:pPr lvl="1"/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1905001"/>
            <a:ext cx="8001000" cy="1828800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92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dirty="0" smtClean="0"/>
              <a:t>1. Honolulu</a:t>
            </a:r>
            <a:endParaRPr lang="en-US" dirty="0"/>
          </a:p>
          <a:p>
            <a:pPr marL="114300" indent="0">
              <a:buNone/>
            </a:pPr>
            <a:r>
              <a:rPr lang="en-US" dirty="0" smtClean="0"/>
              <a:t>2. Santa Barbara</a:t>
            </a:r>
          </a:p>
          <a:p>
            <a:pPr marL="114300" indent="0">
              <a:buNone/>
            </a:pPr>
            <a:r>
              <a:rPr lang="en-US" dirty="0" smtClean="0"/>
              <a:t>4. San Francisco</a:t>
            </a:r>
          </a:p>
          <a:p>
            <a:pPr marL="114300" indent="0">
              <a:buNone/>
            </a:pPr>
            <a:r>
              <a:rPr lang="en-US" dirty="0" smtClean="0"/>
              <a:t>8. San Diego</a:t>
            </a:r>
          </a:p>
          <a:p>
            <a:pPr marL="114300" indent="0">
              <a:buNone/>
            </a:pPr>
            <a:r>
              <a:rPr lang="en-US" dirty="0" smtClean="0"/>
              <a:t>15. Los Angeles</a:t>
            </a:r>
          </a:p>
          <a:p>
            <a:pPr marL="114300" indent="0">
              <a:buNone/>
            </a:pPr>
            <a:r>
              <a:rPr lang="en-US" dirty="0" smtClean="0"/>
              <a:t>39. Denver</a:t>
            </a:r>
          </a:p>
          <a:p>
            <a:pPr marL="114300" indent="0">
              <a:buNone/>
            </a:pPr>
            <a:r>
              <a:rPr lang="en-US" dirty="0" smtClean="0"/>
              <a:t>51. New York</a:t>
            </a:r>
          </a:p>
          <a:p>
            <a:pPr marL="114300" indent="0">
              <a:buNone/>
            </a:pPr>
            <a:r>
              <a:rPr lang="en-US" dirty="0" smtClean="0"/>
              <a:t>81. Chicago</a:t>
            </a:r>
          </a:p>
          <a:p>
            <a:pPr marL="114300" indent="0">
              <a:buNone/>
            </a:pPr>
            <a:r>
              <a:rPr lang="en-US" dirty="0" smtClean="0"/>
              <a:t>217. Detroit</a:t>
            </a:r>
          </a:p>
          <a:p>
            <a:pPr marL="114300" indent="0">
              <a:buNone/>
            </a:pPr>
            <a:r>
              <a:rPr lang="en-US" dirty="0" smtClean="0"/>
              <a:t>268. Houston</a:t>
            </a:r>
          </a:p>
        </p:txBody>
      </p:sp>
    </p:spTree>
    <p:extLst>
      <p:ext uri="{BB962C8B-B14F-4D97-AF65-F5344CB8AC3E}">
        <p14:creationId xmlns:p14="http://schemas.microsoft.com/office/powerpoint/2010/main" val="49981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22"/>
            <a:ext cx="9277329" cy="717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06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most affordable areas? </a:t>
            </a:r>
            <a:br>
              <a:rPr lang="en-US" dirty="0" smtClean="0"/>
            </a:br>
            <a:r>
              <a:rPr lang="en-US" dirty="0" smtClean="0"/>
              <a:t>Often rural or small cities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000" t="16666" r="21250" b="15185"/>
          <a:stretch/>
        </p:blipFill>
        <p:spPr>
          <a:xfrm>
            <a:off x="289264" y="1600200"/>
            <a:ext cx="8534400" cy="513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3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228600"/>
            <a:ext cx="9506784" cy="734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upload.wikimedia.org/wikipedia/commons/9/99/1baltimore_city_h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622" y="4619767"/>
            <a:ext cx="2872378" cy="225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62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42" y="-69158"/>
            <a:ext cx="9268222" cy="716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812" y="5038726"/>
            <a:ext cx="3090188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84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78931"/>
            <a:ext cx="9372600" cy="724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727242"/>
            <a:ext cx="3124200" cy="212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63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934"/>
            <a:ext cx="9144000" cy="707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://1.bp.blogspot.com/-SYaWmH3QrXg/Uy84iHuvVrI/AAAAAAAAL3Y/W2TZIJJA8Y0/s1600/Detroit_022308_00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880" y="3962400"/>
            <a:ext cx="247211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54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amenities account for quality of life?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3429000"/>
          </a:xfrm>
        </p:spPr>
        <p:txBody>
          <a:bodyPr/>
          <a:lstStyle/>
          <a:p>
            <a:r>
              <a:rPr lang="en-US" dirty="0" smtClean="0"/>
              <a:t>Any local characteristics could potentially apply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Natural: climate, geography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Artificial: culture, government, environment…</a:t>
            </a:r>
          </a:p>
          <a:p>
            <a:r>
              <a:rPr lang="en-US" dirty="0" smtClean="0"/>
              <a:t>Conventional quality of life measures often use several categories</a:t>
            </a:r>
          </a:p>
          <a:p>
            <a:pPr lvl="1"/>
            <a:r>
              <a:rPr lang="en-US" dirty="0" smtClean="0"/>
              <a:t>Each combined of sub-metrics</a:t>
            </a:r>
          </a:p>
          <a:p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609600" y="4215073"/>
            <a:ext cx="7772400" cy="585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altLang="en-US" i="1" dirty="0" err="1" smtClean="0">
                <a:solidFill>
                  <a:srgbClr val="0070C0"/>
                </a:solidFill>
              </a:rPr>
              <a:t>PlacesRated</a:t>
            </a:r>
            <a:r>
              <a:rPr lang="en-US" altLang="en-US" i="1" dirty="0" smtClean="0">
                <a:solidFill>
                  <a:srgbClr val="0070C0"/>
                </a:solidFill>
              </a:rPr>
              <a:t> Almanac (7</a:t>
            </a:r>
            <a:r>
              <a:rPr lang="en-US" altLang="en-US" i="1" baseline="30000" dirty="0" smtClean="0">
                <a:solidFill>
                  <a:srgbClr val="0070C0"/>
                </a:solidFill>
              </a:rPr>
              <a:t>th</a:t>
            </a:r>
            <a:r>
              <a:rPr lang="en-US" altLang="en-US" i="1" dirty="0" smtClean="0">
                <a:solidFill>
                  <a:srgbClr val="0070C0"/>
                </a:solidFill>
              </a:rPr>
              <a:t> </a:t>
            </a:r>
            <a:r>
              <a:rPr lang="en-US" altLang="en-US" i="1" dirty="0" err="1" smtClean="0">
                <a:solidFill>
                  <a:srgbClr val="0070C0"/>
                </a:solidFill>
              </a:rPr>
              <a:t>ed</a:t>
            </a:r>
            <a:r>
              <a:rPr lang="en-US" altLang="en-US" i="1" dirty="0" smtClean="0">
                <a:solidFill>
                  <a:srgbClr val="0070C0"/>
                </a:solidFill>
              </a:rPr>
              <a:t>)</a:t>
            </a:r>
            <a:endParaRPr lang="en-US" altLang="en-US" i="1" dirty="0" smtClean="0">
              <a:solidFill>
                <a:srgbClr val="0070C0"/>
              </a:solidFill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762000" y="4800600"/>
            <a:ext cx="7848600" cy="1828800"/>
          </a:xfrm>
          <a:prstGeom prst="rect">
            <a:avLst/>
          </a:prstGeom>
        </p:spPr>
        <p:txBody>
          <a:bodyPr numCol="2"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Times New Roman" panose="02020603050405020304" pitchFamily="18" charset="0"/>
              <a:buAutoNum type="arabicPeriod"/>
            </a:pPr>
            <a:r>
              <a:rPr lang="en-US" altLang="en-US" sz="1800" dirty="0" smtClean="0">
                <a:solidFill>
                  <a:srgbClr val="0070C0"/>
                </a:solidFill>
              </a:rPr>
              <a:t>Climate</a:t>
            </a:r>
          </a:p>
          <a:p>
            <a:pPr marL="457200" indent="-457200">
              <a:buFont typeface="Times New Roman" panose="02020603050405020304" pitchFamily="18" charset="0"/>
              <a:buAutoNum type="arabicPeriod"/>
            </a:pPr>
            <a:r>
              <a:rPr lang="en-US" altLang="en-US" sz="1800" dirty="0" smtClean="0">
                <a:solidFill>
                  <a:srgbClr val="0070C0"/>
                </a:solidFill>
              </a:rPr>
              <a:t>Ambience</a:t>
            </a:r>
          </a:p>
          <a:p>
            <a:pPr marL="457200" indent="-457200">
              <a:buFont typeface="Times New Roman" panose="02020603050405020304" pitchFamily="18" charset="0"/>
              <a:buAutoNum type="arabicPeriod"/>
            </a:pPr>
            <a:r>
              <a:rPr lang="en-US" altLang="en-US" sz="1800" dirty="0" smtClean="0">
                <a:solidFill>
                  <a:srgbClr val="0070C0"/>
                </a:solidFill>
              </a:rPr>
              <a:t>Recreation</a:t>
            </a:r>
          </a:p>
          <a:p>
            <a:pPr marL="457200" indent="-457200">
              <a:buFont typeface="Times New Roman" panose="02020603050405020304" pitchFamily="18" charset="0"/>
              <a:buAutoNum type="arabicPeriod"/>
            </a:pPr>
            <a:r>
              <a:rPr lang="en-US" altLang="en-US" sz="1800" dirty="0" smtClean="0">
                <a:solidFill>
                  <a:srgbClr val="0070C0"/>
                </a:solidFill>
              </a:rPr>
              <a:t>Crime </a:t>
            </a:r>
          </a:p>
          <a:p>
            <a:pPr marL="457200" indent="-457200">
              <a:buFont typeface="Times New Roman" panose="02020603050405020304" pitchFamily="18" charset="0"/>
              <a:buAutoNum type="arabicPeriod"/>
            </a:pPr>
            <a:r>
              <a:rPr lang="en-US" altLang="en-US" sz="1800" dirty="0" smtClean="0">
                <a:solidFill>
                  <a:srgbClr val="0070C0"/>
                </a:solidFill>
              </a:rPr>
              <a:t>Transportation</a:t>
            </a:r>
          </a:p>
          <a:p>
            <a:pPr marL="457200" indent="-457200">
              <a:buFont typeface="Times New Roman" panose="02020603050405020304" pitchFamily="18" charset="0"/>
              <a:buAutoNum type="arabicPeriod"/>
            </a:pPr>
            <a:r>
              <a:rPr lang="en-US" altLang="en-US" sz="1800" dirty="0" smtClean="0">
                <a:solidFill>
                  <a:srgbClr val="0070C0"/>
                </a:solidFill>
              </a:rPr>
              <a:t>Education</a:t>
            </a:r>
          </a:p>
          <a:p>
            <a:pPr marL="457200" indent="-457200">
              <a:buFont typeface="Times New Roman" panose="02020603050405020304" pitchFamily="18" charset="0"/>
              <a:buAutoNum type="arabicPeriod"/>
            </a:pPr>
            <a:r>
              <a:rPr lang="en-US" altLang="en-US" sz="1800" dirty="0" smtClean="0">
                <a:solidFill>
                  <a:srgbClr val="0070C0"/>
                </a:solidFill>
              </a:rPr>
              <a:t>Health Care</a:t>
            </a:r>
          </a:p>
          <a:p>
            <a:pPr marL="457200" indent="-457200">
              <a:buFont typeface="Times New Roman" panose="02020603050405020304" pitchFamily="18" charset="0"/>
              <a:buAutoNum type="arabicPeriod"/>
            </a:pPr>
            <a:r>
              <a:rPr lang="en-US" altLang="en-US" sz="1800" dirty="0" smtClean="0">
                <a:solidFill>
                  <a:srgbClr val="0070C0"/>
                </a:solidFill>
              </a:rPr>
              <a:t>Housing Costs*</a:t>
            </a:r>
          </a:p>
          <a:p>
            <a:pPr marL="457200" indent="-457200">
              <a:buFont typeface="Times New Roman" panose="02020603050405020304" pitchFamily="18" charset="0"/>
              <a:buAutoNum type="arabicPeriod"/>
            </a:pPr>
            <a:r>
              <a:rPr lang="en-US" altLang="en-US" sz="1800" dirty="0" smtClean="0">
                <a:solidFill>
                  <a:srgbClr val="0070C0"/>
                </a:solidFill>
              </a:rPr>
              <a:t>Job Outlook*</a:t>
            </a:r>
          </a:p>
          <a:p>
            <a:pPr marL="457200" indent="-457200">
              <a:buFontTx/>
              <a:buNone/>
            </a:pPr>
            <a:endParaRPr lang="en-US" altLang="en-US" sz="18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Quality-of-Life</a:t>
            </a:r>
            <a:br>
              <a:rPr lang="en-US" altLang="en-US" dirty="0" smtClean="0"/>
            </a:br>
            <a:r>
              <a:rPr lang="en-US" altLang="en-US" dirty="0" smtClean="0"/>
              <a:t>and amenities</a:t>
            </a:r>
            <a:endParaRPr lang="en-US" altLang="en-US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75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381000" y="1601295"/>
                <a:ext cx="4067175" cy="4911725"/>
              </a:xfrm>
            </p:spPr>
            <p:txBody>
              <a:bodyPr>
                <a:noAutofit/>
              </a:bodyPr>
              <a:lstStyle/>
              <a:p>
                <a:pPr>
                  <a:buFontTx/>
                  <a:buNone/>
                </a:pPr>
                <a:r>
                  <a:rPr lang="en-US" altLang="en-US" sz="2000" u="sng" dirty="0" smtClean="0"/>
                  <a:t>Conventional/Popular </a:t>
                </a:r>
                <a:r>
                  <a:rPr lang="en-US" altLang="en-US" sz="2000" u="sng" dirty="0" smtClean="0"/>
                  <a:t>Press</a:t>
                </a:r>
              </a:p>
              <a:p>
                <a:pPr>
                  <a:buFontTx/>
                  <a:buNone/>
                </a:pPr>
                <a:r>
                  <a:rPr lang="en-US" altLang="en-US" sz="2000" i="1" dirty="0" smtClean="0"/>
                  <a:t> e.g. </a:t>
                </a:r>
                <a:r>
                  <a:rPr lang="en-US" altLang="en-US" sz="2000" i="1" dirty="0" err="1" smtClean="0"/>
                  <a:t>BestPlaces</a:t>
                </a:r>
                <a:r>
                  <a:rPr lang="en-US" altLang="en-US" sz="2000" i="1" dirty="0" smtClean="0"/>
                  <a:t>, </a:t>
                </a:r>
                <a:r>
                  <a:rPr lang="en-US" altLang="en-US" sz="2000" i="1" dirty="0" err="1" smtClean="0"/>
                  <a:t>PlacesRated</a:t>
                </a:r>
                <a:endParaRPr lang="en-US" altLang="en-US" sz="2000" i="1" dirty="0" smtClean="0"/>
              </a:p>
              <a:p>
                <a:pPr>
                  <a:buFont typeface="Courier New" panose="02070309020205020404" pitchFamily="49" charset="0"/>
                  <a:buChar char="o"/>
                </a:pPr>
                <a:r>
                  <a:rPr lang="en-US" altLang="en-US" sz="2000" dirty="0" smtClean="0"/>
                  <a:t>Some </a:t>
                </a:r>
                <a:r>
                  <a:rPr lang="en-US" altLang="en-US" sz="2000" dirty="0" smtClean="0"/>
                  <a:t>cities are better than others</a:t>
                </a:r>
                <a:r>
                  <a:rPr lang="en-US" altLang="en-US" sz="2000" dirty="0" smtClean="0"/>
                  <a:t>.</a:t>
                </a:r>
                <a:endParaRPr lang="en-US" altLang="en-US" sz="2000" dirty="0" smtClean="0"/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2000" b="0" i="1" smtClean="0"/>
                          </m:ctrlPr>
                        </m:sSupPr>
                        <m:e>
                          <m:r>
                            <a:rPr lang="en-US" altLang="en-US" sz="2000" b="0" i="1" smtClean="0"/>
                            <m:t>𝑄</m:t>
                          </m:r>
                        </m:e>
                        <m:sup>
                          <m:r>
                            <a:rPr lang="en-US" altLang="en-US" sz="2000" b="0" i="1" smtClean="0"/>
                            <m:t>𝑗</m:t>
                          </m:r>
                        </m:sup>
                      </m:sSup>
                      <m:r>
                        <a:rPr lang="en-US" altLang="en-US" sz="2000" b="0" i="1" smtClean="0"/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altLang="en-US" sz="2000" b="0" i="1" smtClean="0"/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altLang="en-US" sz="2000" b="0" i="1" smtClean="0"/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en-US" sz="2000" b="0" i="1" smtClean="0"/>
                              </m:ctrlPr>
                            </m:sSubPr>
                            <m:e>
                              <m:r>
                                <a:rPr lang="en-US" altLang="en-US" sz="2000" b="0" i="1" smtClean="0"/>
                                <m:t>𝑤</m:t>
                              </m:r>
                            </m:e>
                            <m:sub>
                              <m:r>
                                <a:rPr lang="en-US" altLang="en-US" sz="2000" b="0" i="1" smtClean="0"/>
                                <m:t>𝑘</m:t>
                              </m:r>
                            </m:sub>
                          </m:sSub>
                        </m:e>
                      </m:nary>
                      <m:sSubSup>
                        <m:sSubSupPr>
                          <m:ctrlPr>
                            <a:rPr lang="en-US" altLang="en-US" sz="2000" b="0" i="1" smtClean="0"/>
                          </m:ctrlPr>
                        </m:sSubSupPr>
                        <m:e>
                          <m:r>
                            <a:rPr lang="en-US" altLang="en-US" sz="2000" b="0" i="1" smtClean="0"/>
                            <m:t>𝑍</m:t>
                          </m:r>
                        </m:e>
                        <m:sub>
                          <m:r>
                            <a:rPr lang="en-US" altLang="en-US" sz="2000" b="0" i="1" smtClean="0"/>
                            <m:t>𝑘</m:t>
                          </m:r>
                        </m:sub>
                        <m:sup>
                          <m:r>
                            <a:rPr lang="en-US" altLang="en-US" sz="2000" b="0" i="1" smtClean="0"/>
                            <m:t>𝑗</m:t>
                          </m:r>
                        </m:sup>
                      </m:sSubSup>
                    </m:oMath>
                  </m:oMathPara>
                </a14:m>
                <a:endParaRPr lang="en-US" altLang="en-US" sz="2000" dirty="0" smtClean="0"/>
              </a:p>
              <a:p>
                <a:pPr>
                  <a:buFont typeface="Courier New" panose="02070309020205020404" pitchFamily="49" charset="0"/>
                  <a:buChar char="o"/>
                </a:pPr>
                <a:endParaRPr lang="en-US" altLang="en-US" sz="2000" dirty="0" smtClean="0"/>
              </a:p>
              <a:p>
                <a:pPr>
                  <a:buFont typeface="Courier New" panose="02070309020205020404" pitchFamily="49" charset="0"/>
                  <a:buChar char="o"/>
                </a:pPr>
                <a:r>
                  <a:rPr lang="en-US" altLang="en-US" sz="2000" dirty="0" smtClean="0"/>
                  <a:t>Weights </a:t>
                </a:r>
                <a:r>
                  <a:rPr lang="en-US" altLang="en-US" sz="2000" i="1" dirty="0" smtClean="0"/>
                  <a:t>w </a:t>
                </a:r>
                <a:r>
                  <a:rPr lang="en-US" altLang="en-US" sz="2000" dirty="0" smtClean="0"/>
                  <a:t>on amenities </a:t>
                </a:r>
                <a:r>
                  <a:rPr lang="en-US" altLang="en-US" sz="2000" i="1" dirty="0" smtClean="0"/>
                  <a:t>Z </a:t>
                </a:r>
                <a:r>
                  <a:rPr lang="en-US" altLang="en-US" sz="2000" dirty="0" smtClean="0"/>
                  <a:t>chosen by researcher.</a:t>
                </a:r>
              </a:p>
              <a:p>
                <a:pPr>
                  <a:buFont typeface="Courier New" panose="02070309020205020404" pitchFamily="49" charset="0"/>
                  <a:buChar char="o"/>
                </a:pPr>
                <a:endParaRPr lang="en-US" altLang="en-US" sz="2000" dirty="0" smtClean="0"/>
              </a:p>
              <a:p>
                <a:pPr>
                  <a:buFont typeface="Courier New" panose="02070309020205020404" pitchFamily="49" charset="0"/>
                  <a:buChar char="o"/>
                </a:pPr>
                <a:r>
                  <a:rPr lang="en-US" altLang="en-US" sz="2000" dirty="0" smtClean="0"/>
                  <a:t>Include </a:t>
                </a:r>
                <a:r>
                  <a:rPr lang="en-US" altLang="en-US" sz="2000" dirty="0" smtClean="0"/>
                  <a:t>cost-of-living and  labor-market indicators.</a:t>
                </a:r>
              </a:p>
              <a:p>
                <a:pPr>
                  <a:buFont typeface="Courier New" panose="02070309020205020404" pitchFamily="49" charset="0"/>
                  <a:buChar char="o"/>
                </a:pPr>
                <a:endParaRPr lang="en-US" altLang="en-US" sz="2000" dirty="0" smtClean="0"/>
              </a:p>
              <a:p>
                <a:pPr>
                  <a:buFont typeface="Courier New" panose="02070309020205020404" pitchFamily="49" charset="0"/>
                  <a:buChar char="o"/>
                </a:pPr>
                <a:r>
                  <a:rPr lang="en-US" altLang="en-US" sz="2000" dirty="0" smtClean="0"/>
                  <a:t>Like </a:t>
                </a:r>
                <a:r>
                  <a:rPr lang="en-US" altLang="en-US" sz="2000" i="1" dirty="0" smtClean="0"/>
                  <a:t>Consumer Reports         </a:t>
                </a:r>
                <a:r>
                  <a:rPr lang="en-US" altLang="en-US" sz="2000" dirty="0" smtClean="0"/>
                  <a:t>“Best Value” indicator</a:t>
                </a:r>
              </a:p>
            </p:txBody>
          </p:sp>
        </mc:Choice>
        <mc:Fallback>
          <p:sp>
            <p:nvSpPr>
              <p:cNvPr id="307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601295"/>
                <a:ext cx="4067175" cy="4911725"/>
              </a:xfrm>
              <a:blipFill>
                <a:blip r:embed="rId2"/>
                <a:stretch>
                  <a:fillRect t="-745" b="-6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2A9BFD8-7CEA-4B2C-AE3F-E7BBF2BBA191}" type="slidenum">
              <a:rPr lang="en-US" altLang="en-US"/>
              <a:pPr eaLnBrk="1" hangingPunct="1"/>
              <a:t>39</a:t>
            </a:fld>
            <a:endParaRPr lang="en-US" alt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0" y="1601295"/>
            <a:ext cx="4367213" cy="504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000" u="sng" kern="0" dirty="0" smtClean="0"/>
              <a:t>Revealed-Preference/Hedonics</a:t>
            </a:r>
            <a:endParaRPr lang="en-US" sz="2000" u="sng" kern="0" dirty="0"/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000" kern="0" dirty="0"/>
              <a:t> </a:t>
            </a:r>
            <a:r>
              <a:rPr lang="en-US" sz="2000" i="1" kern="0" dirty="0"/>
              <a:t>e.g</a:t>
            </a:r>
            <a:r>
              <a:rPr lang="en-US" sz="2000" i="1" kern="0" dirty="0"/>
              <a:t>. </a:t>
            </a:r>
            <a:r>
              <a:rPr lang="en-US" sz="2000" i="1" kern="0" dirty="0"/>
              <a:t>Rosen (</a:t>
            </a:r>
            <a:r>
              <a:rPr lang="en-US" sz="2000" i="1" kern="0" dirty="0" smtClean="0"/>
              <a:t>1979), Albouy (2008)</a:t>
            </a:r>
            <a:endParaRPr lang="en-US" sz="2000" kern="0" dirty="0"/>
          </a:p>
          <a:p>
            <a:pPr marL="342900" indent="-342900" eaLnBrk="0" hangingPunct="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sz="2000" kern="0" dirty="0" smtClean="0"/>
              <a:t>All </a:t>
            </a:r>
            <a:r>
              <a:rPr lang="en-US" sz="2000" kern="0" dirty="0"/>
              <a:t>cities equally good.</a:t>
            </a:r>
          </a:p>
          <a:p>
            <a:pPr marL="342900" indent="-342900" eaLnBrk="0" hangingPunct="0">
              <a:spcBef>
                <a:spcPct val="20000"/>
              </a:spcBef>
              <a:buFont typeface="Courier New" pitchFamily="49" charset="0"/>
              <a:buChar char="o"/>
              <a:defRPr/>
            </a:pPr>
            <a:endParaRPr lang="en-US" sz="2000" kern="0" dirty="0" smtClean="0"/>
          </a:p>
          <a:p>
            <a:pPr marL="342900" indent="-342900" eaLnBrk="0" hangingPunct="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sz="2000" kern="0" dirty="0" smtClean="0"/>
              <a:t>High </a:t>
            </a:r>
            <a:r>
              <a:rPr lang="en-US" sz="2000" kern="0" dirty="0"/>
              <a:t>QOL compensated with higher cost-of-living relative to income i.e. </a:t>
            </a:r>
            <a:r>
              <a:rPr lang="en-US" sz="2000" i="1" kern="0" dirty="0"/>
              <a:t>lower market </a:t>
            </a:r>
            <a:r>
              <a:rPr lang="en-US" sz="2000" i="1" kern="0" dirty="0" smtClean="0"/>
              <a:t>consumption</a:t>
            </a:r>
            <a:endParaRPr lang="en-US" sz="2000" kern="0" dirty="0"/>
          </a:p>
          <a:p>
            <a:pPr marL="342900" indent="-342900" eaLnBrk="0" hangingPunct="0">
              <a:spcBef>
                <a:spcPct val="20000"/>
              </a:spcBef>
              <a:buFont typeface="Courier New" pitchFamily="49" charset="0"/>
              <a:buChar char="o"/>
              <a:defRPr/>
            </a:pPr>
            <a:endParaRPr lang="en-US" sz="2000" kern="0" dirty="0" smtClean="0">
              <a:solidFill>
                <a:srgbClr val="000000"/>
              </a:solidFill>
              <a:cs typeface="Times New Roman"/>
            </a:endParaRPr>
          </a:p>
          <a:p>
            <a:pPr marL="342900" indent="-342900" eaLnBrk="0" hangingPunct="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sz="2000" kern="0" dirty="0" smtClean="0">
                <a:solidFill>
                  <a:srgbClr val="000000"/>
                </a:solidFill>
                <a:cs typeface="Times New Roman"/>
              </a:rPr>
              <a:t>Weights </a:t>
            </a:r>
            <a:r>
              <a:rPr lang="en-US" sz="2000" i="1" kern="0" dirty="0">
                <a:solidFill>
                  <a:srgbClr val="000000"/>
                </a:solidFill>
                <a:cs typeface="Times New Roman"/>
              </a:rPr>
              <a:t>w </a:t>
            </a:r>
            <a:r>
              <a:rPr lang="en-US" sz="2000" kern="0" dirty="0" smtClean="0">
                <a:solidFill>
                  <a:srgbClr val="000000"/>
                </a:solidFill>
                <a:cs typeface="Times New Roman"/>
              </a:rPr>
              <a:t>on amenities estimated </a:t>
            </a:r>
            <a:r>
              <a:rPr lang="en-US" sz="2000" i="1" kern="0" dirty="0">
                <a:solidFill>
                  <a:srgbClr val="000000"/>
                </a:solidFill>
                <a:cs typeface="Times New Roman"/>
              </a:rPr>
              <a:t>through </a:t>
            </a:r>
            <a:r>
              <a:rPr lang="en-US" sz="2000" kern="0" dirty="0">
                <a:solidFill>
                  <a:srgbClr val="000000"/>
                </a:solidFill>
                <a:cs typeface="Times New Roman"/>
              </a:rPr>
              <a:t>lower real incomes</a:t>
            </a:r>
          </a:p>
          <a:p>
            <a:pPr marL="342900" indent="-342900" eaLnBrk="0" hangingPunct="0">
              <a:spcBef>
                <a:spcPct val="20000"/>
              </a:spcBef>
              <a:buFont typeface="Courier New" pitchFamily="49" charset="0"/>
              <a:buChar char="o"/>
              <a:defRPr/>
            </a:pPr>
            <a:endParaRPr lang="en-US" sz="2000" kern="0" dirty="0" smtClean="0"/>
          </a:p>
          <a:p>
            <a:pPr marL="342900" indent="-342900" eaLnBrk="0" hangingPunct="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sz="2000" kern="0" dirty="0" smtClean="0"/>
              <a:t>Good </a:t>
            </a:r>
            <a:r>
              <a:rPr lang="en-US" sz="2000" kern="0" dirty="0"/>
              <a:t>separated from the price.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000" i="1" kern="0" dirty="0"/>
          </a:p>
        </p:txBody>
      </p:sp>
      <p:pic>
        <p:nvPicPr>
          <p:cNvPr id="3079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15888"/>
            <a:ext cx="9826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500"/>
            <a:ext cx="1006475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7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97098"/>
            <a:ext cx="8401050" cy="613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534400" cy="11731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dirty="0" smtClean="0"/>
              <a:t>According to many measures, the expenditure share is rising especially for renters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11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Best Places to Live according to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722438"/>
            <a:ext cx="4313916" cy="563562"/>
          </a:xfrm>
        </p:spPr>
        <p:txBody>
          <a:bodyPr/>
          <a:lstStyle/>
          <a:p>
            <a:r>
              <a:rPr lang="en-US" altLang="en-US" i="1" dirty="0" err="1" smtClean="0">
                <a:solidFill>
                  <a:srgbClr val="0070C0"/>
                </a:solidFill>
              </a:rPr>
              <a:t>PlacesRated</a:t>
            </a:r>
            <a:r>
              <a:rPr lang="en-US" altLang="en-US" i="1" dirty="0" smtClean="0">
                <a:solidFill>
                  <a:srgbClr val="0070C0"/>
                </a:solidFill>
              </a:rPr>
              <a:t> Almanac (7</a:t>
            </a:r>
            <a:r>
              <a:rPr lang="en-US" altLang="en-US" i="1" baseline="30000" dirty="0" smtClean="0">
                <a:solidFill>
                  <a:srgbClr val="0070C0"/>
                </a:solidFill>
              </a:rPr>
              <a:t>th</a:t>
            </a:r>
            <a:r>
              <a:rPr lang="en-US" altLang="en-US" i="1" dirty="0" smtClean="0">
                <a:solidFill>
                  <a:srgbClr val="0070C0"/>
                </a:solidFill>
              </a:rPr>
              <a:t> </a:t>
            </a:r>
            <a:r>
              <a:rPr lang="en-US" altLang="en-US" i="1" dirty="0" err="1" smtClean="0">
                <a:solidFill>
                  <a:srgbClr val="0070C0"/>
                </a:solidFill>
              </a:rPr>
              <a:t>ed</a:t>
            </a:r>
            <a:r>
              <a:rPr lang="en-US" altLang="en-US" i="1" dirty="0" smtClean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Times New Roman" panose="02020603050405020304" pitchFamily="18" charset="0"/>
              <a:buAutoNum type="arabicPeriod"/>
            </a:pPr>
            <a:r>
              <a:rPr lang="en-US" altLang="en-US" sz="1600" smtClean="0">
                <a:solidFill>
                  <a:srgbClr val="0070C0"/>
                </a:solidFill>
              </a:rPr>
              <a:t>Pittsburgh, PA</a:t>
            </a:r>
          </a:p>
          <a:p>
            <a:pPr marL="457200" indent="-457200">
              <a:buFont typeface="Times New Roman" panose="02020603050405020304" pitchFamily="18" charset="0"/>
              <a:buAutoNum type="arabicPeriod"/>
            </a:pPr>
            <a:r>
              <a:rPr lang="en-US" altLang="en-US" sz="1600" smtClean="0">
                <a:solidFill>
                  <a:srgbClr val="0070C0"/>
                </a:solidFill>
              </a:rPr>
              <a:t>San Francisco, CA</a:t>
            </a:r>
          </a:p>
          <a:p>
            <a:pPr marL="457200" indent="-457200">
              <a:buFont typeface="Times New Roman" panose="02020603050405020304" pitchFamily="18" charset="0"/>
              <a:buAutoNum type="arabicPeriod"/>
            </a:pPr>
            <a:r>
              <a:rPr lang="en-US" altLang="en-US" sz="1600" smtClean="0">
                <a:solidFill>
                  <a:srgbClr val="0070C0"/>
                </a:solidFill>
              </a:rPr>
              <a:t>Seattle-Bellevue-Everett, WA</a:t>
            </a:r>
          </a:p>
          <a:p>
            <a:pPr marL="457200" indent="-457200">
              <a:buFontTx/>
              <a:buNone/>
            </a:pPr>
            <a:r>
              <a:rPr lang="en-US" altLang="en-US" sz="1600" smtClean="0">
                <a:solidFill>
                  <a:srgbClr val="0070C0"/>
                </a:solidFill>
              </a:rPr>
              <a:t>⁞</a:t>
            </a:r>
          </a:p>
          <a:p>
            <a:pPr marL="457200" indent="-457200">
              <a:buFontTx/>
              <a:buNone/>
            </a:pPr>
            <a:r>
              <a:rPr lang="en-US" altLang="en-US" sz="1600" smtClean="0">
                <a:solidFill>
                  <a:srgbClr val="0070C0"/>
                </a:solidFill>
              </a:rPr>
              <a:t>18.	New York, NY-NJ</a:t>
            </a:r>
          </a:p>
          <a:p>
            <a:pPr marL="457200" indent="-457200">
              <a:buFontTx/>
              <a:buNone/>
            </a:pPr>
            <a:r>
              <a:rPr lang="en-US" altLang="en-US" sz="1600" smtClean="0">
                <a:solidFill>
                  <a:srgbClr val="0070C0"/>
                </a:solidFill>
              </a:rPr>
              <a:t>⁞</a:t>
            </a:r>
          </a:p>
          <a:p>
            <a:pPr marL="457200" indent="-457200">
              <a:buFontTx/>
              <a:buAutoNum type="arabicPeriod" startAt="44"/>
            </a:pPr>
            <a:r>
              <a:rPr lang="en-US" altLang="en-US" sz="1600" smtClean="0">
                <a:solidFill>
                  <a:srgbClr val="0070C0"/>
                </a:solidFill>
              </a:rPr>
              <a:t>Ann Arbor, MI</a:t>
            </a:r>
          </a:p>
          <a:p>
            <a:pPr marL="457200" indent="-457200">
              <a:buFontTx/>
              <a:buNone/>
            </a:pPr>
            <a:r>
              <a:rPr lang="en-US" altLang="en-US" sz="1600" smtClean="0">
                <a:solidFill>
                  <a:srgbClr val="0070C0"/>
                </a:solidFill>
              </a:rPr>
              <a:t>⁞</a:t>
            </a:r>
          </a:p>
          <a:p>
            <a:pPr marL="457200" indent="-457200">
              <a:buFontTx/>
              <a:buAutoNum type="arabicPeriod" startAt="90"/>
            </a:pPr>
            <a:r>
              <a:rPr lang="en-US" altLang="en-US" sz="1600" smtClean="0">
                <a:solidFill>
                  <a:srgbClr val="0070C0"/>
                </a:solidFill>
              </a:rPr>
              <a:t>Chicago-Naperville-Joliet, IL</a:t>
            </a:r>
          </a:p>
          <a:p>
            <a:pPr marL="457200" indent="-457200">
              <a:buFontTx/>
              <a:buNone/>
            </a:pPr>
            <a:r>
              <a:rPr lang="en-US" altLang="en-US" sz="1600" smtClean="0">
                <a:solidFill>
                  <a:srgbClr val="0070C0"/>
                </a:solidFill>
              </a:rPr>
              <a:t>⁞</a:t>
            </a:r>
          </a:p>
          <a:p>
            <a:pPr marL="457200" indent="-457200">
              <a:buFontTx/>
              <a:buNone/>
            </a:pPr>
            <a:r>
              <a:rPr lang="en-US" altLang="en-US" sz="1600" smtClean="0">
                <a:solidFill>
                  <a:srgbClr val="0070C0"/>
                </a:solidFill>
              </a:rPr>
              <a:t>178. Detroit-Livonia-Dearborn, MI</a:t>
            </a:r>
          </a:p>
          <a:p>
            <a:pPr marL="457200" indent="-457200">
              <a:buFontTx/>
              <a:buNone/>
            </a:pPr>
            <a:r>
              <a:rPr lang="en-US" altLang="en-US" sz="1600" smtClean="0">
                <a:solidFill>
                  <a:srgbClr val="0070C0"/>
                </a:solidFill>
              </a:rPr>
              <a:t>⁞</a:t>
            </a:r>
          </a:p>
          <a:p>
            <a:pPr marL="457200" indent="-457200">
              <a:buFontTx/>
              <a:buNone/>
            </a:pPr>
            <a:r>
              <a:rPr lang="en-US" altLang="en-US" sz="1600" smtClean="0">
                <a:solidFill>
                  <a:srgbClr val="0070C0"/>
                </a:solidFill>
              </a:rPr>
              <a:t>255. Champaign-Urbana, IL</a:t>
            </a:r>
          </a:p>
          <a:p>
            <a:pPr marL="457200" indent="-457200">
              <a:buFontTx/>
              <a:buNone/>
            </a:pPr>
            <a:r>
              <a:rPr lang="en-US" altLang="en-US" sz="1600" smtClean="0">
                <a:solidFill>
                  <a:srgbClr val="0070C0"/>
                </a:solidFill>
              </a:rPr>
              <a:t>⁞</a:t>
            </a:r>
          </a:p>
          <a:p>
            <a:pPr marL="457200" indent="-457200">
              <a:buFontTx/>
              <a:buNone/>
            </a:pPr>
            <a:r>
              <a:rPr lang="en-US" altLang="en-US" sz="1600" smtClean="0">
                <a:solidFill>
                  <a:srgbClr val="0070C0"/>
                </a:solidFill>
              </a:rPr>
              <a:t>379. Goldsboro, NC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71624"/>
            <a:ext cx="4498975" cy="714375"/>
          </a:xfrm>
        </p:spPr>
        <p:txBody>
          <a:bodyPr/>
          <a:lstStyle/>
          <a:p>
            <a:r>
              <a:rPr lang="en-US" altLang="en-US" i="1" dirty="0" smtClean="0">
                <a:solidFill>
                  <a:srgbClr val="00B050"/>
                </a:solidFill>
              </a:rPr>
              <a:t>Cities Ranked &amp; Rated (2</a:t>
            </a:r>
            <a:r>
              <a:rPr lang="en-US" altLang="en-US" i="1" baseline="30000" dirty="0" smtClean="0">
                <a:solidFill>
                  <a:srgbClr val="00B050"/>
                </a:solidFill>
              </a:rPr>
              <a:t>nd</a:t>
            </a:r>
            <a:r>
              <a:rPr lang="en-US" altLang="en-US" i="1" dirty="0" smtClean="0">
                <a:solidFill>
                  <a:srgbClr val="00B050"/>
                </a:solidFill>
              </a:rPr>
              <a:t> </a:t>
            </a:r>
            <a:r>
              <a:rPr lang="en-US" altLang="en-US" i="1" dirty="0" err="1" smtClean="0">
                <a:solidFill>
                  <a:srgbClr val="00B050"/>
                </a:solidFill>
              </a:rPr>
              <a:t>ed</a:t>
            </a:r>
            <a:r>
              <a:rPr lang="en-US" altLang="en-US" i="1" dirty="0" smtClean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Times New Roman" pitchFamily="18" charset="0"/>
              <a:buAutoNum type="arabicPeriod"/>
              <a:defRPr/>
            </a:pPr>
            <a:r>
              <a:rPr lang="en-US" altLang="en-US" sz="1600" dirty="0" smtClean="0">
                <a:solidFill>
                  <a:srgbClr val="00B050"/>
                </a:solidFill>
              </a:rPr>
              <a:t>Gainesville, FL</a:t>
            </a:r>
          </a:p>
          <a:p>
            <a:pPr marL="457200" indent="-457200">
              <a:buFont typeface="Times New Roman" pitchFamily="18" charset="0"/>
              <a:buAutoNum type="arabicPeriod"/>
              <a:defRPr/>
            </a:pPr>
            <a:r>
              <a:rPr lang="en-US" altLang="en-US" sz="1600" dirty="0" smtClean="0">
                <a:solidFill>
                  <a:srgbClr val="00B050"/>
                </a:solidFill>
              </a:rPr>
              <a:t>Bellingham, WA</a:t>
            </a:r>
          </a:p>
          <a:p>
            <a:pPr marL="457200" indent="-457200">
              <a:buFont typeface="Times New Roman" pitchFamily="18" charset="0"/>
              <a:buAutoNum type="arabicPeriod"/>
              <a:defRPr/>
            </a:pPr>
            <a:r>
              <a:rPr lang="en-US" altLang="en-US" sz="1600" dirty="0" smtClean="0">
                <a:solidFill>
                  <a:srgbClr val="00B050"/>
                </a:solidFill>
              </a:rPr>
              <a:t>Portland-</a:t>
            </a:r>
            <a:r>
              <a:rPr lang="en-US" altLang="en-US" sz="1600" dirty="0" err="1" smtClean="0">
                <a:solidFill>
                  <a:srgbClr val="00B050"/>
                </a:solidFill>
              </a:rPr>
              <a:t>Vanouver</a:t>
            </a:r>
            <a:r>
              <a:rPr lang="en-US" altLang="en-US" sz="1600" dirty="0" smtClean="0">
                <a:solidFill>
                  <a:srgbClr val="00B050"/>
                </a:solidFill>
              </a:rPr>
              <a:t>, OR-WA</a:t>
            </a:r>
          </a:p>
          <a:p>
            <a:pPr marL="457200" indent="-457200">
              <a:buFont typeface="Times New Roman" pitchFamily="18" charset="0"/>
              <a:buAutoNum type="arabicPeriod"/>
              <a:defRPr/>
            </a:pPr>
            <a:r>
              <a:rPr lang="en-US" altLang="en-US" sz="1600" dirty="0" smtClean="0">
                <a:solidFill>
                  <a:srgbClr val="00B050"/>
                </a:solidFill>
              </a:rPr>
              <a:t>Colorado Spring, CO</a:t>
            </a:r>
          </a:p>
          <a:p>
            <a:pPr marL="457200" indent="-457200">
              <a:buFont typeface="Times New Roman" pitchFamily="18" charset="0"/>
              <a:buAutoNum type="arabicPeriod"/>
              <a:defRPr/>
            </a:pPr>
            <a:r>
              <a:rPr lang="en-US" altLang="en-US" sz="1600" dirty="0" smtClean="0">
                <a:solidFill>
                  <a:srgbClr val="00B050"/>
                </a:solidFill>
              </a:rPr>
              <a:t>Ann Arbor, MI</a:t>
            </a:r>
          </a:p>
          <a:p>
            <a:pPr marL="457200" indent="-457200">
              <a:buFontTx/>
              <a:buNone/>
              <a:defRPr/>
            </a:pPr>
            <a:r>
              <a:rPr lang="en-US" altLang="en-US" sz="1600" dirty="0" smtClean="0">
                <a:solidFill>
                  <a:srgbClr val="00B050"/>
                </a:solidFill>
              </a:rPr>
              <a:t>⁞</a:t>
            </a:r>
          </a:p>
          <a:p>
            <a:pPr marL="457200" indent="-457200">
              <a:buFontTx/>
              <a:buAutoNum type="arabicPeriod" startAt="40"/>
              <a:defRPr/>
            </a:pPr>
            <a:r>
              <a:rPr lang="en-US" altLang="en-US" sz="1600" dirty="0" smtClean="0">
                <a:solidFill>
                  <a:srgbClr val="00B050"/>
                </a:solidFill>
              </a:rPr>
              <a:t>New York, NY-NJ</a:t>
            </a:r>
          </a:p>
          <a:p>
            <a:pPr marL="457200" indent="-457200">
              <a:buFontTx/>
              <a:buNone/>
              <a:defRPr/>
            </a:pPr>
            <a:r>
              <a:rPr lang="en-US" altLang="en-US" sz="1600" dirty="0">
                <a:solidFill>
                  <a:srgbClr val="00B050"/>
                </a:solidFill>
              </a:rPr>
              <a:t>⁞</a:t>
            </a:r>
          </a:p>
          <a:p>
            <a:pPr marL="0" indent="0">
              <a:buFontTx/>
              <a:buNone/>
              <a:defRPr/>
            </a:pPr>
            <a:r>
              <a:rPr lang="en-US" altLang="en-US" sz="1600" dirty="0" smtClean="0">
                <a:solidFill>
                  <a:srgbClr val="00B050"/>
                </a:solidFill>
              </a:rPr>
              <a:t>101. Champaign-Urbana, IL</a:t>
            </a:r>
          </a:p>
          <a:p>
            <a:pPr marL="457200" indent="-457200">
              <a:buFontTx/>
              <a:buNone/>
              <a:defRPr/>
            </a:pPr>
            <a:r>
              <a:rPr lang="en-US" altLang="en-US" sz="1600" dirty="0" smtClean="0">
                <a:solidFill>
                  <a:srgbClr val="00B050"/>
                </a:solidFill>
              </a:rPr>
              <a:t>⁞</a:t>
            </a:r>
          </a:p>
          <a:p>
            <a:pPr marL="457200" indent="-457200">
              <a:buFontTx/>
              <a:buAutoNum type="arabicPeriod" startAt="258"/>
              <a:defRPr/>
            </a:pPr>
            <a:r>
              <a:rPr lang="en-US" altLang="en-US" sz="1600" dirty="0" smtClean="0">
                <a:solidFill>
                  <a:srgbClr val="00B050"/>
                </a:solidFill>
              </a:rPr>
              <a:t>Chicago-Naperville-Joliet, IL</a:t>
            </a:r>
          </a:p>
          <a:p>
            <a:pPr marL="457200" indent="-457200">
              <a:buFontTx/>
              <a:buNone/>
              <a:defRPr/>
            </a:pPr>
            <a:r>
              <a:rPr lang="en-US" altLang="en-US" sz="1600" dirty="0" smtClean="0">
                <a:solidFill>
                  <a:srgbClr val="00B050"/>
                </a:solidFill>
              </a:rPr>
              <a:t>⁞</a:t>
            </a:r>
          </a:p>
          <a:p>
            <a:pPr marL="457200" indent="-457200">
              <a:buFontTx/>
              <a:buNone/>
              <a:defRPr/>
            </a:pPr>
            <a:r>
              <a:rPr lang="en-US" altLang="en-US" sz="1600" dirty="0" smtClean="0">
                <a:solidFill>
                  <a:srgbClr val="00B050"/>
                </a:solidFill>
              </a:rPr>
              <a:t>344. Detroit-Livonia-</a:t>
            </a:r>
            <a:r>
              <a:rPr lang="en-US" altLang="en-US" sz="1600" dirty="0" err="1" smtClean="0">
                <a:solidFill>
                  <a:srgbClr val="00B050"/>
                </a:solidFill>
              </a:rPr>
              <a:t>Dearborn,MI</a:t>
            </a:r>
            <a:endParaRPr lang="en-US" altLang="en-US" sz="1600" dirty="0" smtClean="0">
              <a:solidFill>
                <a:srgbClr val="00B050"/>
              </a:solidFill>
            </a:endParaRPr>
          </a:p>
          <a:p>
            <a:pPr marL="457200" indent="-457200">
              <a:buFontTx/>
              <a:buNone/>
              <a:defRPr/>
            </a:pPr>
            <a:r>
              <a:rPr lang="en-US" altLang="en-US" sz="1600" dirty="0" smtClean="0">
                <a:solidFill>
                  <a:srgbClr val="00B050"/>
                </a:solidFill>
              </a:rPr>
              <a:t>⁞</a:t>
            </a:r>
          </a:p>
          <a:p>
            <a:pPr marL="457200" indent="-457200">
              <a:buFontTx/>
              <a:buNone/>
              <a:defRPr/>
            </a:pPr>
            <a:r>
              <a:rPr lang="en-US" altLang="en-US" sz="1600" dirty="0" smtClean="0">
                <a:solidFill>
                  <a:srgbClr val="00B050"/>
                </a:solidFill>
              </a:rPr>
              <a:t>373. Modesto, CA</a:t>
            </a:r>
          </a:p>
        </p:txBody>
      </p:sp>
      <p:sp>
        <p:nvSpPr>
          <p:cNvPr id="922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EE5CFF1-B8FC-4D96-B94F-9A8F835CC512}" type="slidenum"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20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67F5587-BCDD-440B-8C29-4E6A87959B75}" type="slidenum"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3" name="Picture 6" descr="http://www.lehighclubofpittsburgh.org/yahoo_site_admin/assets/images/pittsburgh.163193256_std.275130427_st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14313" y="4365625"/>
            <a:ext cx="8678862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b="1" kern="0" cap="sm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Pittsburgh: </a:t>
            </a:r>
          </a:p>
          <a:p>
            <a:pPr algn="ctr" eaLnBrk="0" hangingPunct="0">
              <a:defRPr/>
            </a:pPr>
            <a:r>
              <a:rPr lang="en-US" sz="4400" b="1" kern="0" cap="sm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#1 Most livable City</a:t>
            </a:r>
          </a:p>
          <a:p>
            <a:pPr algn="ctr" eaLnBrk="0" hangingPunct="0">
              <a:defRPr/>
            </a:pPr>
            <a:r>
              <a:rPr lang="en-US" sz="4400" b="1" kern="0" cap="sm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(really?)</a:t>
            </a:r>
            <a:endParaRPr lang="en-US" sz="4400" b="1" i="1" kern="0" cap="small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4097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200" smtClean="0"/>
              <a:t>Valuing amenities with city-level regressions</a:t>
            </a:r>
          </a:p>
        </p:txBody>
      </p:sp>
      <p:sp>
        <p:nvSpPr>
          <p:cNvPr id="7987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B7B02D4-862C-4A9D-8CFD-DBB81EABF9DD}" type="slidenum"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60375" y="2209800"/>
                <a:ext cx="8273419" cy="9425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400" dirty="0" smtClean="0">
                    <a:latin typeface="+mj-lt"/>
                    <a:cs typeface="Arial" charset="0"/>
                  </a:rPr>
                  <a:t>Assume that quality-of-life depends linearly on metro-level</a:t>
                </a: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+…+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𝐾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𝐾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𝜀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+mj-lt"/>
                  <a:cs typeface="Arial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75" y="2209800"/>
                <a:ext cx="8273419" cy="942502"/>
              </a:xfrm>
              <a:prstGeom prst="rect">
                <a:avLst/>
              </a:prstGeom>
              <a:blipFill>
                <a:blip r:embed="rId2"/>
                <a:stretch>
                  <a:fillRect l="-1179" t="-5195" r="-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460375" y="3682351"/>
                <a:ext cx="7764463" cy="19389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42900" indent="-342900">
                  <a:buFont typeface="Arial" pitchFamily="34" charset="0"/>
                  <a:buChar char="•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𝑘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Arial" charset="0"/>
                      </a:rPr>
                      <m:t>= </m:t>
                    </m:r>
                  </m:oMath>
                </a14:m>
                <a:r>
                  <a:rPr lang="en-US" sz="2400" dirty="0" smtClean="0">
                    <a:latin typeface="+mj-lt"/>
                    <a:cs typeface="Arial" charset="0"/>
                  </a:rPr>
                  <a:t>percent reduction in real income willing to pay for one more unit of income</a:t>
                </a:r>
              </a:p>
              <a:p>
                <a:pPr marL="342900" indent="-342900">
                  <a:buFont typeface="Arial" pitchFamily="34" charset="0"/>
                  <a:buChar char="•"/>
                  <a:defRPr/>
                </a:pPr>
                <a:endParaRPr lang="en-US" sz="2400" dirty="0" smtClean="0">
                  <a:latin typeface="+mj-lt"/>
                  <a:cs typeface="Arial" charset="0"/>
                </a:endParaRPr>
              </a:p>
              <a:p>
                <a:pPr marL="342900" indent="-342900">
                  <a:buFont typeface="Arial" pitchFamily="34" charset="0"/>
                  <a:buChar char="•"/>
                  <a:defRPr/>
                </a:pPr>
                <a:r>
                  <a:rPr lang="en-US" sz="2400" dirty="0" smtClean="0">
                    <a:latin typeface="+mj-lt"/>
                    <a:cs typeface="Arial" charset="0"/>
                  </a:rPr>
                  <a:t>Potentially </a:t>
                </a:r>
                <a:r>
                  <a:rPr lang="en-US" sz="2400" dirty="0">
                    <a:latin typeface="+mj-lt"/>
                    <a:cs typeface="Arial" charset="0"/>
                  </a:rPr>
                  <a:t>severe problems with multi-collinearity and omitted variables </a:t>
                </a:r>
                <a:r>
                  <a:rPr lang="en-US" sz="2400" dirty="0" smtClean="0">
                    <a:latin typeface="+mj-lt"/>
                    <a:cs typeface="Arial" charset="0"/>
                  </a:rPr>
                  <a:t>bias</a:t>
                </a:r>
                <a:endParaRPr lang="en-US" sz="2400" dirty="0">
                  <a:latin typeface="+mj-lt"/>
                  <a:cs typeface="Arial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75" y="3682351"/>
                <a:ext cx="7764463" cy="1938992"/>
              </a:xfrm>
              <a:prstGeom prst="rect">
                <a:avLst/>
              </a:prstGeom>
              <a:blipFill>
                <a:blip r:embed="rId3"/>
                <a:stretch>
                  <a:fillRect l="-1100" t="-2201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733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Simple linear hedonic estimates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8455943"/>
              </p:ext>
            </p:extLst>
          </p:nvPr>
        </p:nvGraphicFramePr>
        <p:xfrm>
          <a:off x="228600" y="1373007"/>
          <a:ext cx="5263516" cy="54718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38832">
                  <a:extLst>
                    <a:ext uri="{9D8B030D-6E8A-4147-A177-3AD203B41FA5}">
                      <a16:colId xmlns:a16="http://schemas.microsoft.com/office/drawing/2014/main" val="317429009"/>
                    </a:ext>
                  </a:extLst>
                </a:gridCol>
                <a:gridCol w="104972">
                  <a:extLst>
                    <a:ext uri="{9D8B030D-6E8A-4147-A177-3AD203B41FA5}">
                      <a16:colId xmlns:a16="http://schemas.microsoft.com/office/drawing/2014/main" val="891815645"/>
                    </a:ext>
                  </a:extLst>
                </a:gridCol>
                <a:gridCol w="1019712">
                  <a:extLst>
                    <a:ext uri="{9D8B030D-6E8A-4147-A177-3AD203B41FA5}">
                      <a16:colId xmlns:a16="http://schemas.microsoft.com/office/drawing/2014/main" val="3557753531"/>
                    </a:ext>
                  </a:extLst>
                </a:gridCol>
              </a:tblGrid>
              <a:tr h="2167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sng" strike="noStrike" dirty="0">
                          <a:effectLst/>
                        </a:rPr>
                        <a:t> </a:t>
                      </a:r>
                      <a:endParaRPr lang="en-US" sz="1400" b="0" i="0" u="sng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QOL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1417399875"/>
                  </a:ext>
                </a:extLst>
              </a:tr>
              <a:tr h="2167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Dependent Variables</a:t>
                      </a:r>
                      <a:endParaRPr lang="en-US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by PUMA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710758134"/>
                  </a:ext>
                </a:extLst>
              </a:tr>
              <a:tr h="337535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Minus 1000s of Heating Degree Days, 65F base</a:t>
                      </a:r>
                      <a:endParaRPr lang="en-US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0.022***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1236637122"/>
                  </a:ext>
                </a:extLst>
              </a:tr>
              <a:tr h="2167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(mean = 4.50, sd = 2.25)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(0.001)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779011595"/>
                  </a:ext>
                </a:extLst>
              </a:tr>
              <a:tr h="337535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Minus 1000s of Cooling Degree Days, 65F base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0.043***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1508147020"/>
                  </a:ext>
                </a:extLst>
              </a:tr>
              <a:tr h="2167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(mean = 1.25, sd = 0.91)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(0.003)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748942907"/>
                  </a:ext>
                </a:extLst>
              </a:tr>
              <a:tr h="31199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Sunshine, percent possible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0.157***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4049987595"/>
                  </a:ext>
                </a:extLst>
              </a:tr>
              <a:tr h="2167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(mean = 0.060, sd = 0.078)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(0.021)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1827756282"/>
                  </a:ext>
                </a:extLst>
              </a:tr>
              <a:tr h="31199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Inverse distance to coast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0.115***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3729992470"/>
                  </a:ext>
                </a:extLst>
              </a:tr>
              <a:tr h="2167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(mean = 0.71, sd =0.14)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(0.017)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4283548133"/>
                  </a:ext>
                </a:extLst>
              </a:tr>
              <a:tr h="31199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Average Slope of Land, in percent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0.608***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569914917"/>
                  </a:ext>
                </a:extLst>
              </a:tr>
              <a:tr h="2167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(mean = 1.80, sd = 2.22)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(0.068)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4257956066"/>
                  </a:ext>
                </a:extLst>
              </a:tr>
              <a:tr h="31199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Minus Murder Rate per 1,000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0.133***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920218041"/>
                  </a:ext>
                </a:extLst>
              </a:tr>
              <a:tr h="2167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(mean = 0.05, sd = 0.053)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(0.033)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3800233131"/>
                  </a:ext>
                </a:extLst>
              </a:tr>
              <a:tr h="33149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Restaurants and Bars per Thousand</a:t>
                      </a:r>
                      <a:endParaRPr lang="en-US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0.029***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3228137576"/>
                  </a:ext>
                </a:extLst>
              </a:tr>
              <a:tr h="2167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(mean = 1.71, sd = 0.28)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(0.004)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746358280"/>
                  </a:ext>
                </a:extLst>
              </a:tr>
              <a:tr h="337535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Public School Revenues per Student, $10,000s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0.117***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3803032962"/>
                  </a:ext>
                </a:extLst>
              </a:tr>
              <a:tr h="2167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(mean = 0.50, sd = 0.13)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(0.010)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1469500552"/>
                  </a:ext>
                </a:extLst>
              </a:tr>
              <a:tr h="2167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1811264826"/>
                  </a:ext>
                </a:extLst>
              </a:tr>
              <a:tr h="2167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R-squared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0.41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1019879321"/>
                  </a:ext>
                </a:extLst>
              </a:tr>
              <a:tr h="21677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Number of Observations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1948</a:t>
                      </a:r>
                      <a:endParaRPr lang="en-US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60" marR="8160" marT="8160" marB="0" anchor="b"/>
                </a:tc>
                <a:extLst>
                  <a:ext uri="{0D108BD9-81ED-4DB2-BD59-A6C34878D82A}">
                    <a16:rowId xmlns:a16="http://schemas.microsoft.com/office/drawing/2014/main" val="349942535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638800" y="1143000"/>
            <a:ext cx="3352799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</a:pPr>
            <a:r>
              <a:rPr lang="en-US" dirty="0"/>
              <a:t>Albouy </a:t>
            </a:r>
            <a:r>
              <a:rPr lang="en-US" dirty="0" smtClean="0"/>
              <a:t>&amp; </a:t>
            </a:r>
            <a:r>
              <a:rPr lang="en-US" dirty="0" err="1" smtClean="0"/>
              <a:t>Lue</a:t>
            </a:r>
            <a:r>
              <a:rPr lang="en-US" dirty="0" smtClean="0"/>
              <a:t> 2015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Find positive values, with economically significant coefficients.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Climate &amp; geography account for 2/3 of variation ACROSS metro areas.</a:t>
            </a:r>
            <a:endParaRPr lang="en-US" dirty="0"/>
          </a:p>
          <a:p>
            <a:pPr>
              <a:spcBef>
                <a:spcPts val="2400"/>
              </a:spcBef>
            </a:pPr>
            <a:r>
              <a:rPr lang="en-US" dirty="0" smtClean="0"/>
              <a:t>Interpret carefully!</a:t>
            </a:r>
          </a:p>
          <a:p>
            <a:pPr marL="285750" indent="-285750"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dirty="0" smtClean="0"/>
              <a:t>Omitted variables</a:t>
            </a:r>
          </a:p>
          <a:p>
            <a:pPr marL="285750" indent="-285750"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dirty="0" smtClean="0"/>
              <a:t>Non-</a:t>
            </a:r>
            <a:r>
              <a:rPr lang="en-US" dirty="0" err="1" smtClean="0"/>
              <a:t>linearities</a:t>
            </a:r>
            <a:endParaRPr lang="en-US" dirty="0" smtClean="0"/>
          </a:p>
          <a:p>
            <a:pPr marL="285750" indent="-285750"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dirty="0" smtClean="0"/>
              <a:t>Interactions</a:t>
            </a:r>
          </a:p>
          <a:p>
            <a:pPr marL="285750" indent="-285750"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dirty="0" err="1" smtClean="0"/>
              <a:t>Endogeneity</a:t>
            </a:r>
            <a:endParaRPr lang="en-US" dirty="0"/>
          </a:p>
          <a:p>
            <a:pPr>
              <a:spcBef>
                <a:spcPts val="24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6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61470" y="1784397"/>
            <a:ext cx="3061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</a:pPr>
            <a:r>
              <a:rPr lang="en-US" dirty="0" smtClean="0"/>
              <a:t>By </a:t>
            </a:r>
            <a:r>
              <a:rPr lang="en-US" dirty="0"/>
              <a:t>2100 average welfare loss is 2.52% of income under A2 scenario (</a:t>
            </a:r>
            <a:r>
              <a:rPr lang="en-US" dirty="0" err="1"/>
              <a:t>std</a:t>
            </a:r>
            <a:r>
              <a:rPr lang="en-US" dirty="0"/>
              <a:t> dev = 0.69</a:t>
            </a:r>
            <a:r>
              <a:rPr lang="en-US" dirty="0" smtClean="0"/>
              <a:t>%)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02896" y="6453336"/>
            <a:ext cx="2133600" cy="360040"/>
          </a:xfrm>
          <a:noFill/>
        </p:spPr>
        <p:txBody>
          <a:bodyPr/>
          <a:lstStyle/>
          <a:p>
            <a:fld id="{54FD2B1C-400C-48A9-8A53-2E334B23D474}" type="slidenum">
              <a:rPr lang="en-US" smtClean="0"/>
              <a:pPr/>
              <a:t>44</a:t>
            </a:fld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9239" r="4515" b="4680"/>
          <a:stretch/>
        </p:blipFill>
        <p:spPr bwMode="auto">
          <a:xfrm>
            <a:off x="76200" y="1752600"/>
            <a:ext cx="5642680" cy="407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8505925" cy="118903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Application: How might </a:t>
            </a:r>
            <a:r>
              <a:rPr lang="en-US" sz="3600" dirty="0" smtClean="0"/>
              <a:t>climate amenities change </a:t>
            </a:r>
            <a:r>
              <a:rPr lang="en-US" sz="3600" dirty="0" smtClean="0"/>
              <a:t>welfare?</a:t>
            </a:r>
            <a:endParaRPr lang="en-US" sz="36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52371"/>
            <a:ext cx="3933925" cy="295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91200" y="3417409"/>
            <a:ext cx="300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degree linear spline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74608" y="6498268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= 0.822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990600" y="6024664"/>
            <a:ext cx="2177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400"/>
              </a:spcBef>
            </a:pPr>
            <a:r>
              <a:rPr lang="en-US" dirty="0"/>
              <a:t>Albouy et al. 2015</a:t>
            </a:r>
          </a:p>
        </p:txBody>
      </p:sp>
    </p:spTree>
    <p:extLst>
      <p:ext uri="{BB962C8B-B14F-4D97-AF65-F5344CB8AC3E}">
        <p14:creationId xmlns:p14="http://schemas.microsoft.com/office/powerpoint/2010/main" val="25517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Categorical equity and environmental Justice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Quality-of-life index aggregates non-market goods into a single index.</a:t>
            </a:r>
          </a:p>
          <a:p>
            <a:endParaRPr lang="en-US" dirty="0"/>
          </a:p>
          <a:p>
            <a:r>
              <a:rPr lang="en-US" dirty="0" smtClean="0"/>
              <a:t>Is this a sufficient statistic for welfare?</a:t>
            </a:r>
          </a:p>
          <a:p>
            <a:pPr lvl="1"/>
            <a:r>
              <a:rPr lang="en-US" dirty="0" smtClean="0"/>
              <a:t>E.g. can we compensate for poor environment with $$$?</a:t>
            </a:r>
          </a:p>
          <a:p>
            <a:endParaRPr lang="en-US" dirty="0"/>
          </a:p>
          <a:p>
            <a:r>
              <a:rPr lang="en-US" dirty="0" smtClean="0"/>
              <a:t>Non-</a:t>
            </a:r>
            <a:r>
              <a:rPr lang="en-US" dirty="0" err="1" smtClean="0"/>
              <a:t>welfarist</a:t>
            </a:r>
            <a:r>
              <a:rPr lang="en-US" dirty="0" smtClean="0"/>
              <a:t> objections</a:t>
            </a:r>
          </a:p>
          <a:p>
            <a:pPr lvl="1"/>
            <a:r>
              <a:rPr lang="en-US" dirty="0" smtClean="0"/>
              <a:t>Categorical equity: certain goods should be distributed equitably, e.g. public school</a:t>
            </a:r>
          </a:p>
          <a:p>
            <a:pPr lvl="1"/>
            <a:r>
              <a:rPr lang="en-US" dirty="0" smtClean="0"/>
              <a:t>Environmental justice: amenities towards disadvantaged communities</a:t>
            </a:r>
          </a:p>
          <a:p>
            <a:pPr lvl="2"/>
            <a:r>
              <a:rPr lang="en-US" dirty="0" smtClean="0"/>
              <a:t>Compensation inadequate</a:t>
            </a:r>
          </a:p>
          <a:p>
            <a:pPr lvl="2"/>
            <a:r>
              <a:rPr lang="en-US" dirty="0" smtClean="0"/>
              <a:t>Not interested in consumer sovereignty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26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Preference heterogeneity across observed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skilled and unskilled value amenities the same?</a:t>
            </a:r>
          </a:p>
          <a:p>
            <a:pPr lvl="1"/>
            <a:r>
              <a:rPr lang="en-US" dirty="0" smtClean="0"/>
              <a:t>Beach, opera, ski lodges, universities, air quality, safety.</a:t>
            </a:r>
          </a:p>
          <a:p>
            <a:pPr lvl="1"/>
            <a:endParaRPr lang="en-US" dirty="0"/>
          </a:p>
          <a:p>
            <a:r>
              <a:rPr lang="en-US" dirty="0" smtClean="0"/>
              <a:t>With perfect mobility the mobility condition should hold for each type!</a:t>
            </a:r>
          </a:p>
          <a:p>
            <a:pPr lvl="1"/>
            <a:r>
              <a:rPr lang="en-US" dirty="0" smtClean="0"/>
              <a:t>With different shares and wage (and cost?) measures.</a:t>
            </a:r>
          </a:p>
          <a:p>
            <a:pPr lvl="1"/>
            <a:r>
              <a:rPr lang="en-US" dirty="0" smtClean="0"/>
              <a:t>Housing a necessity: unskilled pay more for amenities</a:t>
            </a:r>
          </a:p>
          <a:p>
            <a:pPr lvl="1"/>
            <a:r>
              <a:rPr lang="en-US" dirty="0" smtClean="0"/>
              <a:t>Relative wage measures</a:t>
            </a:r>
          </a:p>
          <a:p>
            <a:pPr lvl="1"/>
            <a:endParaRPr lang="en-US" dirty="0"/>
          </a:p>
          <a:p>
            <a:r>
              <a:rPr lang="en-US" dirty="0" smtClean="0"/>
              <a:t>Relative quantities of workers only matter with some kind of friction.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49504"/>
            <a:ext cx="8647694" cy="6113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0" y="20574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Attractive to skilled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8800" y="1249362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Attractive to unskilled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8094" y="76200"/>
            <a:ext cx="8534400" cy="11731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dirty="0" smtClean="0"/>
              <a:t>With Friction Relative Supply curve is upward sloping:</a:t>
            </a:r>
          </a:p>
          <a:p>
            <a:pPr fontAlgn="auto">
              <a:spcAft>
                <a:spcPts val="0"/>
              </a:spcAft>
            </a:pPr>
            <a:r>
              <a:rPr lang="en-US" sz="2000" dirty="0"/>
              <a:t>	</a:t>
            </a:r>
            <a:r>
              <a:rPr lang="en-US" sz="2000" dirty="0" smtClean="0"/>
              <a:t> divides places relatively attractive to unskilled vs. skilled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6961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Relative differences in quality of life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52600"/>
                <a:ext cx="8458200" cy="50292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>
                    <a:latin typeface="Cambria Math" panose="02040503050406030204" pitchFamily="18" charset="0"/>
                  </a:rPr>
                  <a:t>Differences in quality of life for skilled vs. unskilled</a:t>
                </a:r>
              </a:p>
              <a:p>
                <a:pPr marL="114300" indent="0">
                  <a:buNone/>
                </a:pPr>
                <a:endParaRPr lang="en-US" b="0" dirty="0" smtClean="0">
                  <a:latin typeface="Cambria Math" panose="02040503050406030204" pitchFamily="18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𝑦𝑎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𝑤𝑎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𝑤𝑏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:pPr marL="114300" indent="0">
                  <a:buNone/>
                </a:pPr>
                <a:endParaRPr lang="en-US" dirty="0"/>
              </a:p>
              <a:p>
                <a:pP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𝑦𝑎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𝑦𝑏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&lt;0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housing a necessity: less on prices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𝑤𝑎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𝑤𝑏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</m:oMath>
                </a14:m>
                <a:r>
                  <a:rPr lang="en-US" dirty="0" smtClean="0"/>
                  <a:t> relative wage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Higher marginal tax rate for skilled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Income share from wages is lower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Skilled care less about wages as well!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frictions occurring from imbalance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High numbers of skilled reflect greater preference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52600"/>
                <a:ext cx="8458200" cy="5029200"/>
              </a:xfrm>
              <a:blipFill>
                <a:blip r:embed="rId2"/>
                <a:stretch>
                  <a:fillRect t="-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22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cities to the skilled value relatively most?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2640984"/>
              </p:ext>
            </p:extLst>
          </p:nvPr>
        </p:nvGraphicFramePr>
        <p:xfrm>
          <a:off x="1447800" y="2057400"/>
          <a:ext cx="6019800" cy="428646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046095">
                  <a:extLst>
                    <a:ext uri="{9D8B030D-6E8A-4147-A177-3AD203B41FA5}">
                      <a16:colId xmlns:a16="http://schemas.microsoft.com/office/drawing/2014/main" val="1388251296"/>
                    </a:ext>
                  </a:extLst>
                </a:gridCol>
                <a:gridCol w="1973705">
                  <a:extLst>
                    <a:ext uri="{9D8B030D-6E8A-4147-A177-3AD203B41FA5}">
                      <a16:colId xmlns:a16="http://schemas.microsoft.com/office/drawing/2014/main" val="2253651476"/>
                    </a:ext>
                  </a:extLst>
                </a:gridCol>
              </a:tblGrid>
              <a:tr h="628864"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Relative</a:t>
                      </a:r>
                      <a:r>
                        <a:rPr lang="en-US" baseline="0" dirty="0" smtClean="0"/>
                        <a:t> QOL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693131"/>
                  </a:ext>
                </a:extLst>
              </a:tr>
              <a:tr h="364342">
                <a:tc>
                  <a:txBody>
                    <a:bodyPr/>
                    <a:lstStyle/>
                    <a:p>
                      <a:r>
                        <a:rPr lang="en-US" dirty="0" smtClean="0"/>
                        <a:t>San</a:t>
                      </a:r>
                      <a:r>
                        <a:rPr lang="en-US" baseline="0" dirty="0" smtClean="0"/>
                        <a:t> Francisco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902154"/>
                  </a:ext>
                </a:extLst>
              </a:tr>
              <a:tr h="364342">
                <a:tc>
                  <a:txBody>
                    <a:bodyPr/>
                    <a:lstStyle/>
                    <a:p>
                      <a:r>
                        <a:rPr lang="en-US" dirty="0" smtClean="0"/>
                        <a:t>Washington/Baltimore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333181"/>
                  </a:ext>
                </a:extLst>
              </a:tr>
              <a:tr h="364342">
                <a:tc>
                  <a:txBody>
                    <a:bodyPr/>
                    <a:lstStyle/>
                    <a:p>
                      <a:r>
                        <a:rPr lang="en-US" dirty="0" smtClean="0"/>
                        <a:t>Boston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983300"/>
                  </a:ext>
                </a:extLst>
              </a:tr>
              <a:tr h="364342">
                <a:tc>
                  <a:txBody>
                    <a:bodyPr/>
                    <a:lstStyle/>
                    <a:p>
                      <a:r>
                        <a:rPr lang="en-US" dirty="0" smtClean="0"/>
                        <a:t>Chicago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461300"/>
                  </a:ext>
                </a:extLst>
              </a:tr>
              <a:tr h="364342">
                <a:tc>
                  <a:txBody>
                    <a:bodyPr/>
                    <a:lstStyle/>
                    <a:p>
                      <a:r>
                        <a:rPr lang="en-US" dirty="0" smtClean="0"/>
                        <a:t>New York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09937"/>
                  </a:ext>
                </a:extLst>
              </a:tr>
              <a:tr h="364342">
                <a:tc>
                  <a:txBody>
                    <a:bodyPr/>
                    <a:lstStyle/>
                    <a:p>
                      <a:r>
                        <a:rPr lang="en-US" dirty="0" smtClean="0"/>
                        <a:t>Detroit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921590"/>
                  </a:ext>
                </a:extLst>
              </a:tr>
              <a:tr h="364342">
                <a:tc>
                  <a:txBody>
                    <a:bodyPr/>
                    <a:lstStyle/>
                    <a:p>
                      <a:r>
                        <a:rPr lang="en-US" dirty="0" smtClean="0"/>
                        <a:t>Los Angeles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-0.02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952933"/>
                  </a:ext>
                </a:extLst>
              </a:tr>
              <a:tr h="364342">
                <a:tc>
                  <a:txBody>
                    <a:bodyPr/>
                    <a:lstStyle/>
                    <a:p>
                      <a:r>
                        <a:rPr lang="en-US" dirty="0" smtClean="0"/>
                        <a:t>Houston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-0.03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7363551"/>
                  </a:ext>
                </a:extLst>
              </a:tr>
              <a:tr h="364342">
                <a:tc>
                  <a:txBody>
                    <a:bodyPr/>
                    <a:lstStyle/>
                    <a:p>
                      <a:r>
                        <a:rPr lang="en-US" dirty="0" smtClean="0"/>
                        <a:t>Miami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-0.05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404233"/>
                  </a:ext>
                </a:extLst>
              </a:tr>
              <a:tr h="364342">
                <a:tc>
                  <a:txBody>
                    <a:bodyPr/>
                    <a:lstStyle/>
                    <a:p>
                      <a:r>
                        <a:rPr lang="en-US" dirty="0" smtClean="0"/>
                        <a:t>Las Vegas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-0.05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301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403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715208"/>
            <a:ext cx="7848600" cy="603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199" y="274638"/>
            <a:ext cx="8001001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dirty="0" smtClean="0"/>
              <a:t>Measures of  renter “unaffordability rise” </a:t>
            </a:r>
            <a:r>
              <a:rPr lang="en-US" sz="2000" dirty="0" smtClean="0"/>
              <a:t>while </a:t>
            </a:r>
            <a:r>
              <a:rPr lang="en-US" sz="2000" dirty="0" smtClean="0"/>
              <a:t>homeownership stagnates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078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647213"/>
              </p:ext>
            </p:extLst>
          </p:nvPr>
        </p:nvGraphicFramePr>
        <p:xfrm>
          <a:off x="570494" y="700881"/>
          <a:ext cx="8229600" cy="74428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70006">
                  <a:extLst>
                    <a:ext uri="{9D8B030D-6E8A-4147-A177-3AD203B41FA5}">
                      <a16:colId xmlns:a16="http://schemas.microsoft.com/office/drawing/2014/main" val="3118237220"/>
                    </a:ext>
                  </a:extLst>
                </a:gridCol>
                <a:gridCol w="2259594">
                  <a:extLst>
                    <a:ext uri="{9D8B030D-6E8A-4147-A177-3AD203B41FA5}">
                      <a16:colId xmlns:a16="http://schemas.microsoft.com/office/drawing/2014/main" val="738041888"/>
                    </a:ext>
                  </a:extLst>
                </a:gridCol>
              </a:tblGrid>
              <a:tr h="28082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Amenity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Relative QOL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536171150"/>
                  </a:ext>
                </a:extLst>
              </a:tr>
              <a:tr h="28082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 dirty="0">
                          <a:effectLst/>
                        </a:rPr>
                        <a:t>Minus 1000s of Heating Degree Days, 65F base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-0.00238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54440832"/>
                  </a:ext>
                </a:extLst>
              </a:tr>
              <a:tr h="371290">
                <a:tc>
                  <a:txBody>
                    <a:bodyPr/>
                    <a:lstStyle/>
                    <a:p>
                      <a:pPr algn="l" fontAlgn="t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(0.00265)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392146056"/>
                  </a:ext>
                </a:extLst>
              </a:tr>
              <a:tr h="28082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Minus 1000s of Cooling Degree Days, 65F base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0.0194***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71875906"/>
                  </a:ext>
                </a:extLst>
              </a:tr>
              <a:tr h="371290">
                <a:tc>
                  <a:txBody>
                    <a:bodyPr/>
                    <a:lstStyle/>
                    <a:p>
                      <a:pPr algn="l" fontAlgn="t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(0.00693)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917829964"/>
                  </a:ext>
                </a:extLst>
              </a:tr>
              <a:tr h="28082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 dirty="0">
                          <a:effectLst/>
                        </a:rPr>
                        <a:t>Sunshine, percent possible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0.125**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038333477"/>
                  </a:ext>
                </a:extLst>
              </a:tr>
              <a:tr h="371290">
                <a:tc>
                  <a:txBody>
                    <a:bodyPr/>
                    <a:lstStyle/>
                    <a:p>
                      <a:pPr algn="l" fontAlgn="t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(0.0592)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79851120"/>
                  </a:ext>
                </a:extLst>
              </a:tr>
              <a:tr h="28082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Inverse distance to coast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-0.182**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019370006"/>
                  </a:ext>
                </a:extLst>
              </a:tr>
              <a:tr h="371290">
                <a:tc>
                  <a:txBody>
                    <a:bodyPr/>
                    <a:lstStyle/>
                    <a:p>
                      <a:pPr algn="l" fontAlgn="t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(0.0713)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938208686"/>
                  </a:ext>
                </a:extLst>
              </a:tr>
              <a:tr h="28082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Average Slope of Land, in percent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-0.000351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1972916"/>
                  </a:ext>
                </a:extLst>
              </a:tr>
              <a:tr h="371290">
                <a:tc>
                  <a:txBody>
                    <a:bodyPr/>
                    <a:lstStyle/>
                    <a:p>
                      <a:pPr algn="l" fontAlgn="t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(0.00277)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409835631"/>
                  </a:ext>
                </a:extLst>
              </a:tr>
              <a:tr h="28082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Restaurants and Bars per Thousand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0.0111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8579805"/>
                  </a:ext>
                </a:extLst>
              </a:tr>
              <a:tr h="371290">
                <a:tc>
                  <a:txBody>
                    <a:bodyPr/>
                    <a:lstStyle/>
                    <a:p>
                      <a:pPr algn="l" fontAlgn="t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(0.0220)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469344428"/>
                  </a:ext>
                </a:extLst>
              </a:tr>
              <a:tr h="28082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Places Rated Arts &amp; Culture Index/100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0.138***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0916310"/>
                  </a:ext>
                </a:extLst>
              </a:tr>
              <a:tr h="371290">
                <a:tc>
                  <a:txBody>
                    <a:bodyPr/>
                    <a:lstStyle/>
                    <a:p>
                      <a:pPr algn="l" fontAlgn="t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(0.0125)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22052490"/>
                  </a:ext>
                </a:extLst>
              </a:tr>
              <a:tr h="28082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Minus Median Air Quality Index/100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0.158***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86770389"/>
                  </a:ext>
                </a:extLst>
              </a:tr>
              <a:tr h="371290">
                <a:tc>
                  <a:txBody>
                    <a:bodyPr/>
                    <a:lstStyle/>
                    <a:p>
                      <a:pPr algn="l" fontAlgn="t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(0.0280)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332420702"/>
                  </a:ext>
                </a:extLst>
              </a:tr>
              <a:tr h="28082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Safety from Violent Crime Index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-0.00279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500833678"/>
                  </a:ext>
                </a:extLst>
              </a:tr>
              <a:tr h="371290">
                <a:tc>
                  <a:txBody>
                    <a:bodyPr/>
                    <a:lstStyle/>
                    <a:p>
                      <a:pPr algn="l" fontAlgn="t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(0.00557)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302418381"/>
                  </a:ext>
                </a:extLst>
              </a:tr>
              <a:tr h="28082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Safety from Property Crime Index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-0.00940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91241944"/>
                  </a:ext>
                </a:extLst>
              </a:tr>
              <a:tr h="371290">
                <a:tc>
                  <a:txBody>
                    <a:bodyPr/>
                    <a:lstStyle/>
                    <a:p>
                      <a:pPr algn="l" fontAlgn="t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(0.00591)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506530875"/>
                  </a:ext>
                </a:extLst>
              </a:tr>
              <a:tr h="280824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>
                          <a:effectLst/>
                        </a:rPr>
                        <a:t>Observations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245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49639978"/>
                  </a:ext>
                </a:extLst>
              </a:tr>
              <a:tr h="280824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>
                          <a:effectLst/>
                        </a:rPr>
                        <a:t>R-squared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 dirty="0">
                          <a:effectLst/>
                        </a:rPr>
                        <a:t>0.561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88551478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418094" y="76200"/>
            <a:ext cx="8534400" cy="11731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dirty="0" smtClean="0"/>
              <a:t>Preliminary evidence suggests skilled value mild summers, culture, and clean air; Less skilled want to be closer to the coast! (“Jersey-Shore effect”?)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8512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spatial mobility reasonable?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305800" cy="4648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Not everyone is fully mobile</a:t>
            </a:r>
          </a:p>
          <a:p>
            <a:pPr lvl="1"/>
            <a:r>
              <a:rPr lang="en-US" dirty="0" smtClean="0"/>
              <a:t>Younger, educated more mobile</a:t>
            </a:r>
          </a:p>
          <a:p>
            <a:pPr lvl="1"/>
            <a:r>
              <a:rPr lang="en-US" dirty="0" smtClean="0"/>
              <a:t>Moving costs and spatial preference heterogeneity a hot topic</a:t>
            </a:r>
          </a:p>
          <a:p>
            <a:pPr lvl="1"/>
            <a:r>
              <a:rPr lang="en-US" dirty="0" smtClean="0"/>
              <a:t>Time period is important (we all came from Africa!)</a:t>
            </a:r>
          </a:p>
          <a:p>
            <a:r>
              <a:rPr lang="en-US" dirty="0" smtClean="0"/>
              <a:t>For equilibrium to hold enough people must be mobile for prices to adjust?</a:t>
            </a:r>
          </a:p>
          <a:p>
            <a:pPr lvl="1"/>
            <a:r>
              <a:rPr lang="en-US" dirty="0" smtClean="0"/>
              <a:t>This may be reasonable</a:t>
            </a:r>
          </a:p>
          <a:p>
            <a:pPr lvl="1"/>
            <a:r>
              <a:rPr lang="en-US" dirty="0" smtClean="0"/>
              <a:t>Especially if more mobile put pressure on prices for less mobile</a:t>
            </a:r>
          </a:p>
          <a:p>
            <a:pPr lvl="1"/>
            <a:r>
              <a:rPr lang="en-US" dirty="0" smtClean="0"/>
              <a:t>I would argue, it holds decently well for U.S., Canada, U.K., and Germany based on similar QOL studies</a:t>
            </a:r>
          </a:p>
          <a:p>
            <a:r>
              <a:rPr lang="en-US" dirty="0" smtClean="0"/>
              <a:t>Consider a more nuanced example using housing expenditures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45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compensated-demand Housing expenditures over space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52600"/>
                <a:ext cx="8229600" cy="487680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 smtClean="0"/>
                  <a:t>Work with assumption that utility is constant over space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The log of housing expenditures obeys </a:t>
                </a: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pPr marL="114300" indent="0">
                  <a:buNone/>
                </a:pPr>
                <a:endParaRPr lang="en-US" dirty="0"/>
              </a:p>
              <a:p>
                <a:r>
                  <a:rPr lang="en-US" dirty="0" smtClean="0"/>
                  <a:t>Motivates the regression equation</a:t>
                </a:r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𝑆𝑘𝑖𝑙𝑙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𝐼𝑛𝑑𝑒𝑥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pPr marL="114300" indent="0">
                  <a:buNone/>
                </a:pPr>
                <a:endParaRPr lang="en-US" dirty="0"/>
              </a:p>
              <a:p>
                <a:r>
                  <a:rPr lang="en-US" dirty="0" smtClean="0"/>
                  <a:t>Joint test of homogeneity of degree 0 &amp; mobility</a:t>
                </a: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ac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52600"/>
                <a:ext cx="8229600" cy="4876800"/>
              </a:xfrm>
              <a:blipFill>
                <a:blip r:embed="rId2"/>
                <a:stretch>
                  <a:fillRect t="-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97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03968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dirty="0" smtClean="0"/>
              <a:t>Variation in housing and non-housing costs.</a:t>
            </a:r>
          </a:p>
          <a:p>
            <a:pPr fontAlgn="auto">
              <a:spcAft>
                <a:spcPts val="0"/>
              </a:spcAft>
            </a:pPr>
            <a:r>
              <a:rPr lang="en-US" sz="2000" dirty="0"/>
              <a:t>	</a:t>
            </a:r>
            <a:r>
              <a:rPr lang="en-US" sz="2000" dirty="0" smtClean="0"/>
              <a:t>Expenditure shares increase with rent levels: imply inelastic demand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869950"/>
            <a:ext cx="4046702" cy="5988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69950"/>
            <a:ext cx="4145384" cy="597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9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Income elasticity of housing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Difficult to measure</a:t>
                </a:r>
              </a:p>
              <a:p>
                <a:pPr lvl="1"/>
                <a:r>
                  <a:rPr lang="en-US" dirty="0" smtClean="0"/>
                  <a:t>“Permanent” income better than transitory income</a:t>
                </a:r>
              </a:p>
              <a:p>
                <a:pPr lvl="1"/>
                <a:r>
                  <a:rPr lang="en-US" dirty="0" smtClean="0"/>
                  <a:t>Induces attenuation bias: understate income elasticity</a:t>
                </a:r>
              </a:p>
              <a:p>
                <a:pPr marL="411480" lvl="1" indent="0">
                  <a:buNone/>
                </a:pPr>
                <a:endParaRPr lang="en-US" dirty="0"/>
              </a:p>
              <a:p>
                <a:r>
                  <a:rPr lang="en-US" dirty="0" smtClean="0"/>
                  <a:t>Strategy with metro-level skill index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cs typeface="Arial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𝑤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𝑖</m:t>
                            </m:r>
                          </m:sup>
                        </m:sSub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𝑤</m:t>
                            </m:r>
                          </m:sub>
                        </m:sSub>
                      </m:e>
                    </m:nary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Based on earnings potential independent of location</a:t>
                </a:r>
              </a:p>
              <a:p>
                <a:pPr lvl="2"/>
                <a:r>
                  <a:rPr lang="en-US" dirty="0" smtClean="0"/>
                  <a:t>Education, experience, race, gender</a:t>
                </a:r>
              </a:p>
              <a:p>
                <a:pPr lvl="1"/>
                <a:r>
                  <a:rPr lang="en-US" dirty="0" smtClean="0"/>
                  <a:t>Averages over individual idiosyncratic differences</a:t>
                </a:r>
              </a:p>
              <a:p>
                <a:pPr lvl="1"/>
                <a:r>
                  <a:rPr lang="en-US" dirty="0"/>
                  <a:t>E</a:t>
                </a:r>
                <a:r>
                  <a:rPr lang="en-US" dirty="0" smtClean="0"/>
                  <a:t>arnings determinants need to be orthogonal to demand</a:t>
                </a:r>
              </a:p>
              <a:p>
                <a:pPr lvl="1"/>
                <a:endParaRPr lang="en-US" dirty="0" smtClean="0"/>
              </a:p>
              <a:p>
                <a:pPr marL="41148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486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8758173"/>
              </p:ext>
            </p:extLst>
          </p:nvPr>
        </p:nvGraphicFramePr>
        <p:xfrm>
          <a:off x="304800" y="685800"/>
          <a:ext cx="8610596" cy="60066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18280">
                  <a:extLst>
                    <a:ext uri="{9D8B030D-6E8A-4147-A177-3AD203B41FA5}">
                      <a16:colId xmlns:a16="http://schemas.microsoft.com/office/drawing/2014/main" val="1728797059"/>
                    </a:ext>
                  </a:extLst>
                </a:gridCol>
                <a:gridCol w="150248">
                  <a:extLst>
                    <a:ext uri="{9D8B030D-6E8A-4147-A177-3AD203B41FA5}">
                      <a16:colId xmlns:a16="http://schemas.microsoft.com/office/drawing/2014/main" val="2467407606"/>
                    </a:ext>
                  </a:extLst>
                </a:gridCol>
                <a:gridCol w="860517">
                  <a:extLst>
                    <a:ext uri="{9D8B030D-6E8A-4147-A177-3AD203B41FA5}">
                      <a16:colId xmlns:a16="http://schemas.microsoft.com/office/drawing/2014/main" val="1652418648"/>
                    </a:ext>
                  </a:extLst>
                </a:gridCol>
                <a:gridCol w="860517">
                  <a:extLst>
                    <a:ext uri="{9D8B030D-6E8A-4147-A177-3AD203B41FA5}">
                      <a16:colId xmlns:a16="http://schemas.microsoft.com/office/drawing/2014/main" val="139018606"/>
                    </a:ext>
                  </a:extLst>
                </a:gridCol>
                <a:gridCol w="860517">
                  <a:extLst>
                    <a:ext uri="{9D8B030D-6E8A-4147-A177-3AD203B41FA5}">
                      <a16:colId xmlns:a16="http://schemas.microsoft.com/office/drawing/2014/main" val="2019560892"/>
                    </a:ext>
                  </a:extLst>
                </a:gridCol>
                <a:gridCol w="860517">
                  <a:extLst>
                    <a:ext uri="{9D8B030D-6E8A-4147-A177-3AD203B41FA5}">
                      <a16:colId xmlns:a16="http://schemas.microsoft.com/office/drawing/2014/main" val="281669048"/>
                    </a:ext>
                  </a:extLst>
                </a:gridCol>
              </a:tblGrid>
              <a:tr h="26012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i="1" u="sng" strike="noStrike" dirty="0">
                          <a:effectLst/>
                        </a:rPr>
                        <a:t>Panel A: Regression Results</a:t>
                      </a:r>
                      <a:endParaRPr lang="en-US" sz="1400" b="0" i="1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extLst>
                  <a:ext uri="{0D108BD9-81ED-4DB2-BD59-A6C34878D82A}">
                    <a16:rowId xmlns:a16="http://schemas.microsoft.com/office/drawing/2014/main" val="1563262159"/>
                  </a:ext>
                </a:extLst>
              </a:tr>
              <a:tr h="26012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Rental/Housing Price Index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0.172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0.233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0.239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0.246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extLst>
                  <a:ext uri="{0D108BD9-81ED-4DB2-BD59-A6C34878D82A}">
                    <a16:rowId xmlns:a16="http://schemas.microsoft.com/office/drawing/2014/main" val="1261248923"/>
                  </a:ext>
                </a:extLst>
              </a:tr>
              <a:tr h="26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(0.026)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(0.029)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(0.027)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(0.027)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extLst>
                  <a:ext uri="{0D108BD9-81ED-4DB2-BD59-A6C34878D82A}">
                    <a16:rowId xmlns:a16="http://schemas.microsoft.com/office/drawing/2014/main" val="3812703637"/>
                  </a:ext>
                </a:extLst>
              </a:tr>
              <a:tr h="26012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Non-Housing Price Index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-0.185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-0.239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-0.246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extLst>
                  <a:ext uri="{0D108BD9-81ED-4DB2-BD59-A6C34878D82A}">
                    <a16:rowId xmlns:a16="http://schemas.microsoft.com/office/drawing/2014/main" val="762278259"/>
                  </a:ext>
                </a:extLst>
              </a:tr>
              <a:tr h="26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(0.087)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(0.027)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(0.027)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extLst>
                  <a:ext uri="{0D108BD9-81ED-4DB2-BD59-A6C34878D82A}">
                    <a16:rowId xmlns:a16="http://schemas.microsoft.com/office/drawing/2014/main" val="2214686388"/>
                  </a:ext>
                </a:extLst>
              </a:tr>
              <a:tr h="26012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Skill/Predicted Wage Index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-0.298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-0.282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-0.287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extLst>
                  <a:ext uri="{0D108BD9-81ED-4DB2-BD59-A6C34878D82A}">
                    <a16:rowId xmlns:a16="http://schemas.microsoft.com/office/drawing/2014/main" val="148460809"/>
                  </a:ext>
                </a:extLst>
              </a:tr>
              <a:tr h="26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(0.108)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(0.112)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(0.112)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extLst>
                  <a:ext uri="{0D108BD9-81ED-4DB2-BD59-A6C34878D82A}">
                    <a16:rowId xmlns:a16="http://schemas.microsoft.com/office/drawing/2014/main" val="2916766633"/>
                  </a:ext>
                </a:extLst>
              </a:tr>
              <a:tr h="26012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Homeownership Rate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0.079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extLst>
                  <a:ext uri="{0D108BD9-81ED-4DB2-BD59-A6C34878D82A}">
                    <a16:rowId xmlns:a16="http://schemas.microsoft.com/office/drawing/2014/main" val="3080423911"/>
                  </a:ext>
                </a:extLst>
              </a:tr>
              <a:tr h="26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(0.061)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extLst>
                  <a:ext uri="{0D108BD9-81ED-4DB2-BD59-A6C34878D82A}">
                    <a16:rowId xmlns:a16="http://schemas.microsoft.com/office/drawing/2014/main" val="1706295371"/>
                  </a:ext>
                </a:extLst>
              </a:tr>
              <a:tr h="26012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Constant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-1.492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-1.492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-1.492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-1.492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extLst>
                  <a:ext uri="{0D108BD9-81ED-4DB2-BD59-A6C34878D82A}">
                    <a16:rowId xmlns:a16="http://schemas.microsoft.com/office/drawing/2014/main" val="1319849978"/>
                  </a:ext>
                </a:extLst>
              </a:tr>
              <a:tr h="26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(0.006)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(0.004)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(0.004)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(0.004)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extLst>
                  <a:ext uri="{0D108BD9-81ED-4DB2-BD59-A6C34878D82A}">
                    <a16:rowId xmlns:a16="http://schemas.microsoft.com/office/drawing/2014/main" val="2488289997"/>
                  </a:ext>
                </a:extLst>
              </a:tr>
              <a:tr h="260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extLst>
                  <a:ext uri="{0D108BD9-81ED-4DB2-BD59-A6C34878D82A}">
                    <a16:rowId xmlns:a16="http://schemas.microsoft.com/office/drawing/2014/main" val="3360944617"/>
                  </a:ext>
                </a:extLst>
              </a:tr>
              <a:tr h="26012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Sample Size (number of areas)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331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331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331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331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extLst>
                  <a:ext uri="{0D108BD9-81ED-4DB2-BD59-A6C34878D82A}">
                    <a16:rowId xmlns:a16="http://schemas.microsoft.com/office/drawing/2014/main" val="531217509"/>
                  </a:ext>
                </a:extLst>
              </a:tr>
              <a:tr h="26012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Adjusted R-squared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0.297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0.518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0.519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0.524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extLst>
                  <a:ext uri="{0D108BD9-81ED-4DB2-BD59-A6C34878D82A}">
                    <a16:rowId xmlns:a16="http://schemas.microsoft.com/office/drawing/2014/main" val="720901358"/>
                  </a:ext>
                </a:extLst>
              </a:tr>
              <a:tr h="26012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Homogeneity of Demand Restricted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Yes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Yes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extLst>
                  <a:ext uri="{0D108BD9-81ED-4DB2-BD59-A6C34878D82A}">
                    <a16:rowId xmlns:a16="http://schemas.microsoft.com/office/drawing/2014/main" val="2916520664"/>
                  </a:ext>
                </a:extLst>
              </a:tr>
              <a:tr h="26012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P-value of Test of </a:t>
                      </a:r>
                      <a:r>
                        <a:rPr lang="en-US" sz="1400" u="none" strike="noStrike" dirty="0" err="1">
                          <a:effectLst/>
                        </a:rPr>
                        <a:t>Homog</a:t>
                      </a:r>
                      <a:r>
                        <a:rPr lang="en-US" sz="1400" u="none" strike="noStrike" dirty="0">
                          <a:effectLst/>
                        </a:rPr>
                        <a:t>. of Demand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0.504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0.504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0.519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extLst>
                  <a:ext uri="{0D108BD9-81ED-4DB2-BD59-A6C34878D82A}">
                    <a16:rowId xmlns:a16="http://schemas.microsoft.com/office/drawing/2014/main" val="3254160653"/>
                  </a:ext>
                </a:extLst>
              </a:tr>
              <a:tr h="26012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i="1" u="sng" strike="noStrike" dirty="0">
                          <a:effectLst/>
                        </a:rPr>
                        <a:t>Panel B: Implied Demand </a:t>
                      </a:r>
                      <a:r>
                        <a:rPr lang="en-US" sz="1400" i="1" u="sng" strike="noStrike" dirty="0" smtClean="0">
                          <a:effectLst/>
                        </a:rPr>
                        <a:t>Parameters</a:t>
                      </a:r>
                      <a:endParaRPr lang="en-US" sz="1400" b="0" i="1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extLst>
                  <a:ext uri="{0D108BD9-81ED-4DB2-BD59-A6C34878D82A}">
                    <a16:rowId xmlns:a16="http://schemas.microsoft.com/office/drawing/2014/main" val="1780224376"/>
                  </a:ext>
                </a:extLst>
              </a:tr>
              <a:tr h="260123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Geometric Mean Expenditure Share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0.225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0.225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0.225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0.225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extLst>
                  <a:ext uri="{0D108BD9-81ED-4DB2-BD59-A6C34878D82A}">
                    <a16:rowId xmlns:a16="http://schemas.microsoft.com/office/drawing/2014/main" val="2037314659"/>
                  </a:ext>
                </a:extLst>
              </a:tr>
              <a:tr h="2601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(0.001)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(0.001)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(0.001)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(0.001)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extLst>
                  <a:ext uri="{0D108BD9-81ED-4DB2-BD59-A6C34878D82A}">
                    <a16:rowId xmlns:a16="http://schemas.microsoft.com/office/drawing/2014/main" val="2165460685"/>
                  </a:ext>
                </a:extLst>
              </a:tr>
              <a:tr h="260123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Income Elasticity of Housing Demand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1.000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0.702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0.718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0.713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extLst>
                  <a:ext uri="{0D108BD9-81ED-4DB2-BD59-A6C34878D82A}">
                    <a16:rowId xmlns:a16="http://schemas.microsoft.com/office/drawing/2014/main" val="2352336181"/>
                  </a:ext>
                </a:extLst>
              </a:tr>
              <a:tr h="2839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Restrict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(0.108)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(0.112)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(0.112)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extLst>
                  <a:ext uri="{0D108BD9-81ED-4DB2-BD59-A6C34878D82A}">
                    <a16:rowId xmlns:a16="http://schemas.microsoft.com/office/drawing/2014/main" val="2643437479"/>
                  </a:ext>
                </a:extLst>
              </a:tr>
              <a:tr h="260123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Elasticity of Substitution Between Housing and Consumption Goods σ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0.692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0.683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extLst>
                  <a:ext uri="{0D108BD9-81ED-4DB2-BD59-A6C34878D82A}">
                    <a16:rowId xmlns:a16="http://schemas.microsoft.com/office/drawing/2014/main" val="2303721013"/>
                  </a:ext>
                </a:extLst>
              </a:tr>
              <a:tr h="2601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(0.034)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(0.035)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67" marR="7367" marT="7367" marB="0" anchor="b"/>
                </a:tc>
                <a:extLst>
                  <a:ext uri="{0D108BD9-81ED-4DB2-BD59-A6C34878D82A}">
                    <a16:rowId xmlns:a16="http://schemas.microsoft.com/office/drawing/2014/main" val="3321755924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418094" y="76200"/>
            <a:ext cx="8534400" cy="11731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dirty="0" smtClean="0"/>
              <a:t>Dependent variable: median log rent share of income by metro area</a:t>
            </a:r>
          </a:p>
          <a:p>
            <a:pPr fontAlgn="auto">
              <a:spcAft>
                <a:spcPts val="0"/>
              </a:spcAft>
            </a:pPr>
            <a:r>
              <a:rPr lang="en-US" sz="2000" dirty="0"/>
              <a:t>	</a:t>
            </a:r>
            <a:r>
              <a:rPr lang="en-US" sz="2000" dirty="0" smtClean="0"/>
              <a:t>Renters have uncompensated price elasticity -2/3, income elasticity 2/3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7293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Implications for household demand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52600"/>
                <a:ext cx="8382000" cy="48768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Fixed housing demand or Cobb-Douglas not great</a:t>
                </a:r>
              </a:p>
              <a:p>
                <a:r>
                  <a:rPr lang="en-US" dirty="0" smtClean="0"/>
                  <a:t>Non-homothetic CES (in paper)</a:t>
                </a:r>
              </a:p>
              <a:p>
                <a:r>
                  <a:rPr lang="en-US" dirty="0" smtClean="0"/>
                  <a:t>Linear expenditure system (LES) approximation</a:t>
                </a:r>
                <a:endParaRPr lang="en-US" dirty="0"/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/>
                        </a:rPr>
                        <m:t>𝑈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/>
                        </a:rPr>
                        <m:t>𝑄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bar>
                                <m:bar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bar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</m:ba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/>
                        </a:rPr>
                        <m:t>    </m:t>
                      </m:r>
                    </m:oMath>
                  </m:oMathPara>
                </a14:m>
                <a:endParaRPr lang="en-US" dirty="0">
                  <a:ea typeface="Cambria Math"/>
                </a:endParaRPr>
              </a:p>
              <a:p>
                <a:r>
                  <a:rPr lang="en-US" dirty="0" smtClean="0">
                    <a:ea typeface="Cambria Math"/>
                  </a:rPr>
                  <a:t>Indirect </a:t>
                </a:r>
                <a:r>
                  <a:rPr lang="en-US" dirty="0">
                    <a:ea typeface="Cambria Math"/>
                  </a:rPr>
                  <a:t>(money-metric) utility </a:t>
                </a:r>
                <a:r>
                  <a:rPr lang="en-US" dirty="0" smtClean="0">
                    <a:ea typeface="Cambria Math"/>
                  </a:rPr>
                  <a:t>has QOL &amp; </a:t>
                </a:r>
                <a:r>
                  <a:rPr lang="en-US" dirty="0">
                    <a:ea typeface="Cambria Math"/>
                  </a:rPr>
                  <a:t>price </a:t>
                </a:r>
                <a:r>
                  <a:rPr lang="en-US" dirty="0" smtClean="0">
                    <a:ea typeface="Cambria Math"/>
                  </a:rPr>
                  <a:t>index</a:t>
                </a:r>
                <a:endParaRPr lang="en-US" dirty="0">
                  <a:ea typeface="Cambria Math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/>
                        </a:rPr>
                        <m:t>𝑄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  <m:bar>
                            <m:bar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bar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e>
                          </m:bar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en-US" dirty="0">
                  <a:ea typeface="Cambria Math"/>
                </a:endParaRPr>
              </a:p>
              <a:p>
                <a:r>
                  <a:rPr lang="en-US" dirty="0" smtClean="0">
                    <a:ea typeface="Cambria Math"/>
                  </a:rPr>
                  <a:t>Parametrized </a:t>
                </a:r>
                <a:r>
                  <a:rPr lang="en-US" dirty="0">
                    <a:ea typeface="Cambria Math"/>
                  </a:rPr>
                  <a:t>with a reference income and </a:t>
                </a:r>
                <a:r>
                  <a:rPr lang="en-US" dirty="0" smtClean="0">
                    <a:ea typeface="Cambria Math"/>
                  </a:rPr>
                  <a:t>price that produces income and price elasticity of 2/3 at mean share of 1/4</a:t>
                </a:r>
                <a:endParaRPr lang="en-US" dirty="0">
                  <a:ea typeface="Cambria Math"/>
                </a:endParaRPr>
              </a:p>
              <a:p>
                <a:pPr marL="114300" indent="0" algn="ctr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/>
                      </a:rPr>
                      <m:t>𝑉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/>
                      </a:rPr>
                      <m:t>𝑄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𝑚</m:t>
                            </m:r>
                          </m:num>
                          <m:den>
                            <m:bar>
                              <m:barPr>
                                <m:pos m:val="top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bar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𝑚</m:t>
                                </m:r>
                              </m:e>
                            </m:ba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  <m:t>0.1</m:t>
                        </m:r>
                      </m:e>
                    </m:d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bar>
                                  <m:barPr>
                                    <m:pos m:val="top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𝑝</m:t>
                                    </m:r>
                                  </m:e>
                                </m:ba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𝑝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  <m:t>1/6</m:t>
                        </m:r>
                      </m:sup>
                    </m:sSup>
                  </m:oMath>
                </a14:m>
                <a:r>
                  <a:rPr lang="en-US" dirty="0">
                    <a:ea typeface="Cambria Math"/>
                  </a:rPr>
                  <a:t> </a:t>
                </a:r>
              </a:p>
              <a:p>
                <a:pPr lvl="1"/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52600"/>
                <a:ext cx="8382000" cy="4876800"/>
              </a:xfrm>
              <a:blipFill>
                <a:blip r:embed="rId2"/>
                <a:stretch>
                  <a:fillRect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350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724400" y="381000"/>
            <a:ext cx="4343400" cy="6184663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Ideal cost-of-living index relationship with rent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Limited curvature from substitution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Greater slope for the poor due to housing necessity</a:t>
            </a:r>
          </a:p>
          <a:p>
            <a:pPr marL="11430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Expensive cities more expensive for poor.</a:t>
            </a: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Over time, rising prices and widening inequality explain much of the “affordability crisis” faced by renters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4676442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5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791380"/>
              </p:ext>
            </p:extLst>
          </p:nvPr>
        </p:nvGraphicFramePr>
        <p:xfrm>
          <a:off x="76199" y="1434568"/>
          <a:ext cx="9067801" cy="54036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3154">
                  <a:extLst>
                    <a:ext uri="{9D8B030D-6E8A-4147-A177-3AD203B41FA5}">
                      <a16:colId xmlns:a16="http://schemas.microsoft.com/office/drawing/2014/main" val="681951246"/>
                    </a:ext>
                  </a:extLst>
                </a:gridCol>
                <a:gridCol w="1493154">
                  <a:extLst>
                    <a:ext uri="{9D8B030D-6E8A-4147-A177-3AD203B41FA5}">
                      <a16:colId xmlns:a16="http://schemas.microsoft.com/office/drawing/2014/main" val="2390524435"/>
                    </a:ext>
                  </a:extLst>
                </a:gridCol>
                <a:gridCol w="1493154">
                  <a:extLst>
                    <a:ext uri="{9D8B030D-6E8A-4147-A177-3AD203B41FA5}">
                      <a16:colId xmlns:a16="http://schemas.microsoft.com/office/drawing/2014/main" val="3723825509"/>
                    </a:ext>
                  </a:extLst>
                </a:gridCol>
                <a:gridCol w="1493154">
                  <a:extLst>
                    <a:ext uri="{9D8B030D-6E8A-4147-A177-3AD203B41FA5}">
                      <a16:colId xmlns:a16="http://schemas.microsoft.com/office/drawing/2014/main" val="2198982228"/>
                    </a:ext>
                  </a:extLst>
                </a:gridCol>
                <a:gridCol w="1493154">
                  <a:extLst>
                    <a:ext uri="{9D8B030D-6E8A-4147-A177-3AD203B41FA5}">
                      <a16:colId xmlns:a16="http://schemas.microsoft.com/office/drawing/2014/main" val="2187704650"/>
                    </a:ext>
                  </a:extLst>
                </a:gridCol>
                <a:gridCol w="1602031">
                  <a:extLst>
                    <a:ext uri="{9D8B030D-6E8A-4147-A177-3AD203B41FA5}">
                      <a16:colId xmlns:a16="http://schemas.microsoft.com/office/drawing/2014/main" val="2071754883"/>
                    </a:ext>
                  </a:extLst>
                </a:gridCol>
              </a:tblGrid>
              <a:tr h="582987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TABLE 6: CHANGES IN REAL INCOMES 1970-2010 BY INCOME PERCENTILES IDEALLY DEFLATED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959393"/>
                  </a:ext>
                </a:extLst>
              </a:tr>
              <a:tr h="8443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Household Position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Income Ratio 2009/1970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Ideal</a:t>
                      </a:r>
                      <a:br>
                        <a:rPr lang="en-US" sz="1800" u="none" strike="noStrike" dirty="0">
                          <a:effectLst/>
                        </a:rPr>
                      </a:br>
                      <a:r>
                        <a:rPr lang="en-US" sz="1800" u="none" strike="noStrike" dirty="0">
                          <a:effectLst/>
                        </a:rPr>
                        <a:t>Deflator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Ideal Deflated Income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Deflated Fixed Bundle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Ideal Correction to Fixed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3628279"/>
                  </a:ext>
                </a:extLst>
              </a:tr>
              <a:tr h="291492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1800" i="1" u="sng" strike="noStrike" dirty="0">
                          <a:effectLst/>
                        </a:rPr>
                        <a:t> </a:t>
                      </a:r>
                      <a:r>
                        <a:rPr lang="en-US" sz="1800" i="1" u="sng" strike="noStrike" dirty="0" smtClean="0">
                          <a:effectLst/>
                        </a:rPr>
                        <a:t>CPI revised with CNV &amp;</a:t>
                      </a:r>
                      <a:r>
                        <a:rPr lang="en-US" sz="1800" i="1" u="sng" strike="noStrike" baseline="0" dirty="0" smtClean="0">
                          <a:effectLst/>
                        </a:rPr>
                        <a:t> </a:t>
                      </a:r>
                      <a:r>
                        <a:rPr lang="en-US" sz="1800" i="1" u="sng" strike="noStrike" dirty="0" err="1" smtClean="0">
                          <a:effectLst/>
                        </a:rPr>
                        <a:t>Boskin</a:t>
                      </a:r>
                      <a:endParaRPr lang="en-US" sz="1800" b="0" i="1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290529"/>
                  </a:ext>
                </a:extLst>
              </a:tr>
              <a:tr h="566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10th Percentile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6.103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4.871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1.253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1.226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0.026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2792632"/>
                  </a:ext>
                </a:extLst>
              </a:tr>
              <a:tr h="566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50th Percentile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6.002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4.747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1.265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1.206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0.058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1099210"/>
                  </a:ext>
                </a:extLst>
              </a:tr>
              <a:tr h="566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90th Percentile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7.869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4.640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1.696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1.581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0.114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47045735"/>
                  </a:ext>
                </a:extLst>
              </a:tr>
              <a:tr h="287905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1800" i="1" u="sng" strike="noStrike" dirty="0">
                          <a:effectLst/>
                        </a:rPr>
                        <a:t>Official CPI</a:t>
                      </a:r>
                      <a:endParaRPr lang="en-US" sz="1800" b="0" i="1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744924"/>
                  </a:ext>
                </a:extLst>
              </a:tr>
              <a:tr h="566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10th Percentile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6.103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5.466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1.116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1.120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-0.003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7320624"/>
                  </a:ext>
                </a:extLst>
              </a:tr>
              <a:tr h="566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50th Percentile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6.002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5.411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1.109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1.101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0.008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5401401"/>
                  </a:ext>
                </a:extLst>
              </a:tr>
              <a:tr h="566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90th Percentile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7.869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5.364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1.467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1.444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0.023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9120574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381000" y="152400"/>
            <a:ext cx="8534400" cy="11731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dirty="0" smtClean="0"/>
              <a:t>Non-homothetic cost-of-living adjustment implies that costs-of-living rose by 9  (6) percent more for those at the 10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(50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) percentile relative to 90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percentile.</a:t>
            </a:r>
          </a:p>
          <a:p>
            <a:pPr fontAlgn="auto">
              <a:spcAft>
                <a:spcPts val="0"/>
              </a:spcAft>
            </a:pPr>
            <a:r>
              <a:rPr lang="en-US" sz="2000" dirty="0" smtClean="0"/>
              <a:t>- 90-10 income inequality rose by 25% more than income measures suggest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4954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Implications of rising housing 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495800"/>
          </a:xfrm>
        </p:spPr>
        <p:txBody>
          <a:bodyPr/>
          <a:lstStyle/>
          <a:p>
            <a:r>
              <a:rPr lang="en-US" dirty="0" smtClean="0"/>
              <a:t>Lower productivity growth in housing relative to other goods is hurting the poor more than the rich.</a:t>
            </a:r>
          </a:p>
          <a:p>
            <a:endParaRPr lang="en-US" dirty="0"/>
          </a:p>
          <a:p>
            <a:r>
              <a:rPr lang="en-US" dirty="0" smtClean="0"/>
              <a:t>Why low productivity growth</a:t>
            </a:r>
          </a:p>
          <a:p>
            <a:pPr lvl="1"/>
            <a:r>
              <a:rPr lang="en-US" dirty="0" smtClean="0"/>
              <a:t>Partly technological</a:t>
            </a:r>
          </a:p>
          <a:p>
            <a:pPr lvl="2"/>
            <a:r>
              <a:rPr lang="en-US" dirty="0" smtClean="0"/>
              <a:t>Moore’s Law does not apply to housing production</a:t>
            </a:r>
          </a:p>
          <a:p>
            <a:pPr lvl="2"/>
            <a:r>
              <a:rPr lang="en-US" dirty="0" smtClean="0"/>
              <a:t>Land is limited in supply: can’t expand with population &amp; income</a:t>
            </a:r>
          </a:p>
          <a:p>
            <a:pPr lvl="2"/>
            <a:r>
              <a:rPr lang="en-US" dirty="0" smtClean="0"/>
              <a:t>Nicest areas tend to be coastal or mountainous</a:t>
            </a:r>
          </a:p>
          <a:p>
            <a:pPr lvl="1"/>
            <a:r>
              <a:rPr lang="en-US" dirty="0" smtClean="0"/>
              <a:t>Arguably much is man-made</a:t>
            </a:r>
          </a:p>
          <a:p>
            <a:pPr lvl="2"/>
            <a:r>
              <a:rPr lang="en-US" dirty="0" smtClean="0"/>
              <a:t>Massive growth in land-use restrictions over the last century</a:t>
            </a:r>
          </a:p>
          <a:p>
            <a:pPr lvl="2"/>
            <a:r>
              <a:rPr lang="en-US" dirty="0" smtClean="0"/>
              <a:t>Supposedly to improve quality of life (or exclude the poor)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59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46874"/>
            <a:ext cx="6858000" cy="521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7848600" cy="17827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dirty="0" smtClean="0"/>
              <a:t>The relative price of shelter/housing is rising relative to other </a:t>
            </a:r>
            <a:r>
              <a:rPr lang="en-US" sz="2000" dirty="0" smtClean="0"/>
              <a:t>goods</a:t>
            </a:r>
            <a:r>
              <a:rPr lang="en-US" sz="2000" dirty="0"/>
              <a:t> </a:t>
            </a:r>
            <a:r>
              <a:rPr lang="en-US" sz="2000" dirty="0" smtClean="0"/>
              <a:t>MORE than conventional statistics show, e.g. 3% per year rather than 1%!</a:t>
            </a:r>
          </a:p>
          <a:p>
            <a:pPr marL="342900" indent="-342900" fontAlgn="auto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 smtClean="0"/>
              <a:t>Bias from conventional sampling methods</a:t>
            </a:r>
          </a:p>
          <a:p>
            <a:pPr marL="342900" indent="-342900" fontAlgn="auto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 smtClean="0"/>
              <a:t>Bias from innovation and new products: Less innovation in housing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00" dirty="0" smtClean="0"/>
              <a:t>Less</a:t>
            </a:r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12498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Housing production &amp; the social cost of land-use restrictions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3058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Higher quality of life places tend to have higher regulatory costs of housing.</a:t>
            </a:r>
          </a:p>
          <a:p>
            <a:pPr lvl="1"/>
            <a:r>
              <a:rPr lang="en-US" dirty="0" smtClean="0"/>
              <a:t>Is the effect causal?</a:t>
            </a:r>
          </a:p>
          <a:p>
            <a:pPr lvl="1"/>
            <a:r>
              <a:rPr lang="en-US" dirty="0" smtClean="0"/>
              <a:t>Controlling for natural amenities: relationship is zero!</a:t>
            </a:r>
          </a:p>
          <a:p>
            <a:pPr lvl="1"/>
            <a:r>
              <a:rPr lang="en-US" dirty="0" smtClean="0"/>
              <a:t>Typical regulations do not appear to increase quality of life</a:t>
            </a:r>
          </a:p>
          <a:p>
            <a:endParaRPr lang="en-US" dirty="0"/>
          </a:p>
          <a:p>
            <a:r>
              <a:rPr lang="en-US" dirty="0" smtClean="0"/>
              <a:t>Regulations do raise housing costs!</a:t>
            </a:r>
          </a:p>
          <a:p>
            <a:pPr lvl="1"/>
            <a:r>
              <a:rPr lang="en-US" dirty="0" smtClean="0"/>
              <a:t>Albouy and Ehrlich: create gap between housing prices and input costs from land and non-land inputs</a:t>
            </a:r>
          </a:p>
          <a:p>
            <a:endParaRPr lang="en-US" dirty="0"/>
          </a:p>
          <a:p>
            <a:r>
              <a:rPr lang="en-US" dirty="0" smtClean="0"/>
              <a:t>Political economy suggestive</a:t>
            </a:r>
          </a:p>
          <a:p>
            <a:pPr lvl="1"/>
            <a:r>
              <a:rPr lang="en-US" dirty="0" smtClean="0"/>
              <a:t>Regulations may have a small private benefit to existing residents. </a:t>
            </a:r>
          </a:p>
          <a:p>
            <a:pPr lvl="1"/>
            <a:r>
              <a:rPr lang="en-US" dirty="0" smtClean="0"/>
              <a:t>Little overall value, since not valued by outsiders.</a:t>
            </a:r>
          </a:p>
          <a:p>
            <a:pPr lvl="1"/>
            <a:r>
              <a:rPr lang="en-US" dirty="0" smtClean="0"/>
              <a:t>Outsiders cannot vote to improve affordability!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40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 we improve affordability &amp; quality of life?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648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Expand housing production in amenable areas</a:t>
            </a:r>
          </a:p>
          <a:p>
            <a:pPr lvl="1"/>
            <a:r>
              <a:rPr lang="en-US" dirty="0"/>
              <a:t>Natural </a:t>
            </a:r>
            <a:r>
              <a:rPr lang="en-US" dirty="0" smtClean="0"/>
              <a:t>amenities – can benefit everyone</a:t>
            </a:r>
            <a:endParaRPr lang="en-US" dirty="0"/>
          </a:p>
          <a:p>
            <a:pPr lvl="2"/>
            <a:r>
              <a:rPr lang="en-US" dirty="0"/>
              <a:t>Temperature, sunshine, coastline, hilliness largely exogenous</a:t>
            </a:r>
          </a:p>
          <a:p>
            <a:pPr lvl="2"/>
            <a:r>
              <a:rPr lang="en-US" dirty="0"/>
              <a:t>Policies that hinder (ease) their consumption may lower (improve) welfare.</a:t>
            </a:r>
          </a:p>
          <a:p>
            <a:pPr lvl="2"/>
            <a:r>
              <a:rPr lang="en-US" dirty="0"/>
              <a:t>The poor care about these about as much as rich</a:t>
            </a:r>
            <a:r>
              <a:rPr lang="en-US" dirty="0" smtClean="0"/>
              <a:t>!</a:t>
            </a:r>
          </a:p>
          <a:p>
            <a:pPr lvl="3"/>
            <a:r>
              <a:rPr lang="en-US" dirty="0" smtClean="0"/>
              <a:t>At a sunny beach, we may all be more equal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pPr lvl="2"/>
            <a:r>
              <a:rPr lang="en-US" dirty="0" smtClean="0"/>
              <a:t>Housing restrictions are hurting the young skilled &amp; unskilled…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Artificial amenities – not clear</a:t>
            </a:r>
          </a:p>
          <a:p>
            <a:pPr lvl="2"/>
            <a:r>
              <a:rPr lang="en-US" dirty="0" smtClean="0"/>
              <a:t>Depend on the population</a:t>
            </a:r>
          </a:p>
          <a:p>
            <a:pPr lvl="2"/>
            <a:r>
              <a:rPr lang="en-US" dirty="0" smtClean="0"/>
              <a:t>May change as populations shift, e.g. crime, pollution</a:t>
            </a:r>
          </a:p>
          <a:p>
            <a:pPr lvl="2"/>
            <a:r>
              <a:rPr lang="en-US" dirty="0" smtClean="0"/>
              <a:t>Depends on a complex model of social interactions</a:t>
            </a:r>
          </a:p>
          <a:p>
            <a:pPr lvl="2"/>
            <a:r>
              <a:rPr lang="en-US" dirty="0" smtClean="0"/>
              <a:t>Deserves further research!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57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96956"/>
            <a:ext cx="7963486" cy="606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03968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dirty="0" smtClean="0"/>
              <a:t>Unaffordability is concentrated in certain areas, particularly urban and coastal.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2082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housing is maters more than how much housing!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City of Detroit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457200"/>
          </a:xfrm>
        </p:spPr>
        <p:txBody>
          <a:bodyPr/>
          <a:lstStyle/>
          <a:p>
            <a:r>
              <a:rPr lang="en-US" dirty="0" smtClean="0"/>
              <a:t>Median Price $13K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New York City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3889375" cy="457200"/>
          </a:xfrm>
        </p:spPr>
        <p:txBody>
          <a:bodyPr/>
          <a:lstStyle/>
          <a:p>
            <a:r>
              <a:rPr lang="en-US" dirty="0" smtClean="0"/>
              <a:t>Median Price $1,600K</a:t>
            </a:r>
            <a:endParaRPr lang="en-US" dirty="0"/>
          </a:p>
        </p:txBody>
      </p:sp>
      <p:pic>
        <p:nvPicPr>
          <p:cNvPr id="7" name="Picture 2" descr="http://www.100abandonedhouses.com/wp-content/gallery/abandoned-houses/04010401_09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60west57.com/images/building/building3_l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1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82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ropbox\Housing\Housing Inequality\maps\Detroit1970_hvalue_landscap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46720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63246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Detroit, 1970: Median Housing Value by Census Tract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1109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2753</TotalTime>
  <Words>2587</Words>
  <Application>Microsoft Office PowerPoint</Application>
  <PresentationFormat>On-screen Show (4:3)</PresentationFormat>
  <Paragraphs>728</Paragraphs>
  <Slides>61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2" baseType="lpstr">
      <vt:lpstr>Arial</vt:lpstr>
      <vt:lpstr>Book Antiqua</vt:lpstr>
      <vt:lpstr>Calibri</vt:lpstr>
      <vt:lpstr>Cambria Math</vt:lpstr>
      <vt:lpstr>Century Gothic</vt:lpstr>
      <vt:lpstr>Courier New</vt:lpstr>
      <vt:lpstr>Times New Roman</vt:lpstr>
      <vt:lpstr>Verdana</vt:lpstr>
      <vt:lpstr>Wingdings</vt:lpstr>
      <vt:lpstr>Apothecary</vt:lpstr>
      <vt:lpstr>Equation</vt:lpstr>
      <vt:lpstr>Quality of life &amp; Housing affordability</vt:lpstr>
      <vt:lpstr>Inequality motivation</vt:lpstr>
      <vt:lpstr>Distress over rising rents in many areas of the U.S. (&amp; the world!)</vt:lpstr>
      <vt:lpstr>PowerPoint Presentation</vt:lpstr>
      <vt:lpstr>PowerPoint Presentation</vt:lpstr>
      <vt:lpstr>PowerPoint Presentation</vt:lpstr>
      <vt:lpstr>PowerPoint Presentation</vt:lpstr>
      <vt:lpstr>Where housing is maters more than how much housing!</vt:lpstr>
      <vt:lpstr>PowerPoint Presentation</vt:lpstr>
      <vt:lpstr>PowerPoint Presentation</vt:lpstr>
      <vt:lpstr>PowerPoint Presentation</vt:lpstr>
      <vt:lpstr>PowerPoint Presentation</vt:lpstr>
      <vt:lpstr>Overall trends in housing inequality (Albouy &amp; Zabek 2016=5)</vt:lpstr>
      <vt:lpstr>Gini Coefficients and Lorenz Curves: Some Long-Run Changes</vt:lpstr>
      <vt:lpstr>Changes in housing inequality</vt:lpstr>
      <vt:lpstr>The “big sort” &amp; Tensions due to spatial equilibrium</vt:lpstr>
      <vt:lpstr>Urban Revival &amp; “Gentrification”: A timely &amp; controversial topic</vt:lpstr>
      <vt:lpstr>“Gentrification maps” Suggest a long process</vt:lpstr>
      <vt:lpstr>PowerPoint Presentation</vt:lpstr>
      <vt:lpstr>Where are the most unaffordable places?</vt:lpstr>
      <vt:lpstr>Wage and Housing-Cost Differentials</vt:lpstr>
      <vt:lpstr>PowerPoint Presentation</vt:lpstr>
      <vt:lpstr>Unaffordability measure</vt:lpstr>
      <vt:lpstr>PowerPoint Presentation</vt:lpstr>
      <vt:lpstr>PowerPoint Presentation</vt:lpstr>
      <vt:lpstr>the most affordable areas?  Often rural or small cities</vt:lpstr>
      <vt:lpstr>Mobility generates a “paradox” of affordability &amp; quality of life</vt:lpstr>
      <vt:lpstr>PowerPoint Presentation</vt:lpstr>
      <vt:lpstr>PowerPoint Presentation</vt:lpstr>
      <vt:lpstr>PowerPoint Presentation</vt:lpstr>
      <vt:lpstr>Quality of life rankings</vt:lpstr>
      <vt:lpstr>PowerPoint Presentation</vt:lpstr>
      <vt:lpstr>the most affordable areas?  Often rural or small cities</vt:lpstr>
      <vt:lpstr>PowerPoint Presentation</vt:lpstr>
      <vt:lpstr>PowerPoint Presentation</vt:lpstr>
      <vt:lpstr>PowerPoint Presentation</vt:lpstr>
      <vt:lpstr>PowerPoint Presentation</vt:lpstr>
      <vt:lpstr>What amenities account for quality of life?</vt:lpstr>
      <vt:lpstr>Quality-of-Life and amenities</vt:lpstr>
      <vt:lpstr>Best Places to Live according to</vt:lpstr>
      <vt:lpstr>PowerPoint Presentation</vt:lpstr>
      <vt:lpstr>Valuing amenities with city-level regressions</vt:lpstr>
      <vt:lpstr>Simple linear hedonic estimates</vt:lpstr>
      <vt:lpstr>Application: How might climate amenities change welfare?</vt:lpstr>
      <vt:lpstr>Categorical equity and environmental Justice</vt:lpstr>
      <vt:lpstr>Preference heterogeneity across observed types</vt:lpstr>
      <vt:lpstr>PowerPoint Presentation</vt:lpstr>
      <vt:lpstr>Relative differences in quality of life</vt:lpstr>
      <vt:lpstr>What cities to the skilled value relatively most?</vt:lpstr>
      <vt:lpstr>PowerPoint Presentation</vt:lpstr>
      <vt:lpstr>Is spatial mobility reasonable?</vt:lpstr>
      <vt:lpstr>A compensated-demand Housing expenditures over space</vt:lpstr>
      <vt:lpstr>PowerPoint Presentation</vt:lpstr>
      <vt:lpstr>Income elasticity of housing</vt:lpstr>
      <vt:lpstr>PowerPoint Presentation</vt:lpstr>
      <vt:lpstr>Implications for household demand</vt:lpstr>
      <vt:lpstr>PowerPoint Presentation</vt:lpstr>
      <vt:lpstr>PowerPoint Presentation</vt:lpstr>
      <vt:lpstr>Implications of rising housing costs</vt:lpstr>
      <vt:lpstr>Housing production &amp; the social cost of land-use restrictions</vt:lpstr>
      <vt:lpstr>Can we improve affordability &amp; quality of life?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Discussion of  Urban Revival in America , 2000 to 2010</dc:title>
  <dc:creator>albouy</dc:creator>
  <cp:lastModifiedBy>Albouy, David Yves</cp:lastModifiedBy>
  <cp:revision>129</cp:revision>
  <dcterms:created xsi:type="dcterms:W3CDTF">2016-06-13T11:26:37Z</dcterms:created>
  <dcterms:modified xsi:type="dcterms:W3CDTF">2017-01-10T14:55:29Z</dcterms:modified>
</cp:coreProperties>
</file>